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1" r:id="rId2"/>
  </p:sldMasterIdLst>
  <p:notesMasterIdLst>
    <p:notesMasterId r:id="rId32"/>
  </p:notesMasterIdLst>
  <p:handoutMasterIdLst>
    <p:handoutMasterId r:id="rId33"/>
  </p:handoutMasterIdLst>
  <p:sldIdLst>
    <p:sldId id="409" r:id="rId3"/>
    <p:sldId id="439" r:id="rId4"/>
    <p:sldId id="548" r:id="rId5"/>
    <p:sldId id="546" r:id="rId6"/>
    <p:sldId id="592" r:id="rId7"/>
    <p:sldId id="612" r:id="rId8"/>
    <p:sldId id="613" r:id="rId9"/>
    <p:sldId id="593" r:id="rId10"/>
    <p:sldId id="594" r:id="rId11"/>
    <p:sldId id="633" r:id="rId12"/>
    <p:sldId id="637" r:id="rId13"/>
    <p:sldId id="645" r:id="rId14"/>
    <p:sldId id="642" r:id="rId15"/>
    <p:sldId id="600" r:id="rId16"/>
    <p:sldId id="601" r:id="rId17"/>
    <p:sldId id="603" r:id="rId18"/>
    <p:sldId id="608" r:id="rId19"/>
    <p:sldId id="609" r:id="rId20"/>
    <p:sldId id="610" r:id="rId21"/>
    <p:sldId id="611" r:id="rId22"/>
    <p:sldId id="604" r:id="rId23"/>
    <p:sldId id="605" r:id="rId24"/>
    <p:sldId id="606" r:id="rId25"/>
    <p:sldId id="607" r:id="rId26"/>
    <p:sldId id="625" r:id="rId27"/>
    <p:sldId id="444" r:id="rId28"/>
    <p:sldId id="574" r:id="rId29"/>
    <p:sldId id="585" r:id="rId30"/>
    <p:sldId id="575" r:id="rId31"/>
  </p:sldIdLst>
  <p:sldSz cx="9144000" cy="6858000" type="screen4x3"/>
  <p:notesSz cx="7010400" cy="9296400"/>
  <p:custShowLst>
    <p:custShow name="Custom Show 1" id="0">
      <p:sldLst>
        <p:sld r:id="rId7"/>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Marcon" initials="HM" lastIdx="12" clrIdx="0"/>
  <p:cmAuthor id="2" name="Lisa St. Amant" initials="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C"/>
    <a:srgbClr val="000000"/>
    <a:srgbClr val="007635"/>
    <a:srgbClr val="009242"/>
    <a:srgbClr val="D3543B"/>
    <a:srgbClr val="008BB0"/>
    <a:srgbClr val="F8F8F8"/>
    <a:srgbClr val="DDDDDD"/>
    <a:srgbClr val="595959"/>
    <a:srgbClr val="7BA4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35" autoAdjust="0"/>
    <p:restoredTop sz="90973" autoAdjust="0"/>
  </p:normalViewPr>
  <p:slideViewPr>
    <p:cSldViewPr snapToObjects="1">
      <p:cViewPr>
        <p:scale>
          <a:sx n="85" d="100"/>
          <a:sy n="85" d="100"/>
        </p:scale>
        <p:origin x="1040" y="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384"/>
    </p:cViewPr>
  </p:sorterViewPr>
  <p:notesViewPr>
    <p:cSldViewPr snapToObjects="1">
      <p:cViewPr varScale="1">
        <p:scale>
          <a:sx n="79" d="100"/>
          <a:sy n="79" d="100"/>
        </p:scale>
        <p:origin x="-1968" y="-78"/>
      </p:cViewPr>
      <p:guideLst>
        <p:guide orient="horz" pos="2208"/>
        <p:guide pos="2928"/>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handoutMaster" Target="handoutMasters/handout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r>
              <a:rPr lang="en-US" smtClean="0"/>
              <a:t>DRAFT - For Discussion/Consultation</a:t>
            </a: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49433698-4B0C-3E4C-B46D-C5B60521EEC3}" type="datetimeFigureOut">
              <a:rPr lang="en-US" smtClean="0"/>
              <a:pPr/>
              <a:t>8/4/17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7F9A051C-DAC2-8543-9C01-9FC3493DC111}" type="slidenum">
              <a:rPr lang="en-US" smtClean="0"/>
              <a:pPr/>
              <a:t>‹#›</a:t>
            </a:fld>
            <a:endParaRPr lang="en-US"/>
          </a:p>
        </p:txBody>
      </p:sp>
    </p:spTree>
    <p:extLst>
      <p:ext uri="{BB962C8B-B14F-4D97-AF65-F5344CB8AC3E}">
        <p14:creationId xmlns:p14="http://schemas.microsoft.com/office/powerpoint/2010/main" val="21653021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4205"/>
          </a:xfrm>
          <a:prstGeom prst="rect">
            <a:avLst/>
          </a:prstGeom>
        </p:spPr>
        <p:txBody>
          <a:bodyPr vert="horz" lIns="88139" tIns="44070" rIns="88139" bIns="44070" rtlCol="0"/>
          <a:lstStyle>
            <a:lvl1pPr algn="l">
              <a:defRPr sz="1200"/>
            </a:lvl1pPr>
          </a:lstStyle>
          <a:p>
            <a:r>
              <a:rPr lang="en-US" smtClean="0"/>
              <a:t>DRAFT - For Discussion/Consultation</a:t>
            </a:r>
            <a:endParaRPr lang="en-US"/>
          </a:p>
        </p:txBody>
      </p:sp>
      <p:sp>
        <p:nvSpPr>
          <p:cNvPr id="3" name="Date Placeholder 2"/>
          <p:cNvSpPr>
            <a:spLocks noGrp="1"/>
          </p:cNvSpPr>
          <p:nvPr>
            <p:ph type="dt" idx="1"/>
          </p:nvPr>
        </p:nvSpPr>
        <p:spPr>
          <a:xfrm>
            <a:off x="3970735" y="0"/>
            <a:ext cx="3038145" cy="464205"/>
          </a:xfrm>
          <a:prstGeom prst="rect">
            <a:avLst/>
          </a:prstGeom>
        </p:spPr>
        <p:txBody>
          <a:bodyPr vert="horz" lIns="88139" tIns="44070" rIns="88139" bIns="44070" rtlCol="0"/>
          <a:lstStyle>
            <a:lvl1pPr algn="r">
              <a:defRPr sz="1200"/>
            </a:lvl1pPr>
          </a:lstStyle>
          <a:p>
            <a:fld id="{483CC105-F9B8-49E0-ACE0-30DB872722BB}" type="datetimeFigureOut">
              <a:rPr lang="en-US" smtClean="0"/>
              <a:t>8/4/17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endParaRPr lang="en-US"/>
          </a:p>
        </p:txBody>
      </p:sp>
      <p:sp>
        <p:nvSpPr>
          <p:cNvPr id="5" name="Notes Placeholder 4"/>
          <p:cNvSpPr>
            <a:spLocks noGrp="1"/>
          </p:cNvSpPr>
          <p:nvPr>
            <p:ph type="body" sz="quarter" idx="3"/>
          </p:nvPr>
        </p:nvSpPr>
        <p:spPr>
          <a:xfrm>
            <a:off x="701346" y="4416099"/>
            <a:ext cx="5607711" cy="4182457"/>
          </a:xfrm>
          <a:prstGeom prst="rect">
            <a:avLst/>
          </a:prstGeom>
        </p:spPr>
        <p:txBody>
          <a:bodyPr vert="horz" lIns="88139" tIns="44070" rIns="88139" bIns="4407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58"/>
            <a:ext cx="3038145" cy="464205"/>
          </a:xfrm>
          <a:prstGeom prst="rect">
            <a:avLst/>
          </a:prstGeom>
        </p:spPr>
        <p:txBody>
          <a:bodyPr vert="horz" lIns="88139" tIns="44070" rIns="88139" bIns="44070" rtlCol="0" anchor="b"/>
          <a:lstStyle>
            <a:lvl1pPr algn="l">
              <a:defRPr sz="1200"/>
            </a:lvl1pPr>
          </a:lstStyle>
          <a:p>
            <a:endParaRPr lang="en-US"/>
          </a:p>
        </p:txBody>
      </p:sp>
      <p:sp>
        <p:nvSpPr>
          <p:cNvPr id="7" name="Slide Number Placeholder 6"/>
          <p:cNvSpPr>
            <a:spLocks noGrp="1"/>
          </p:cNvSpPr>
          <p:nvPr>
            <p:ph type="sldNum" sz="quarter" idx="5"/>
          </p:nvPr>
        </p:nvSpPr>
        <p:spPr>
          <a:xfrm>
            <a:off x="3970735" y="8830658"/>
            <a:ext cx="3038145" cy="464205"/>
          </a:xfrm>
          <a:prstGeom prst="rect">
            <a:avLst/>
          </a:prstGeom>
        </p:spPr>
        <p:txBody>
          <a:bodyPr vert="horz" lIns="88139" tIns="44070" rIns="88139" bIns="44070" rtlCol="0" anchor="b"/>
          <a:lstStyle>
            <a:lvl1pPr algn="r">
              <a:defRPr sz="1200"/>
            </a:lvl1pPr>
          </a:lstStyle>
          <a:p>
            <a:fld id="{C2D08943-CD76-46A5-9506-E8A5AC80BA24}" type="slidenum">
              <a:rPr lang="en-US" smtClean="0"/>
              <a:t>‹#›</a:t>
            </a:fld>
            <a:endParaRPr lang="en-US"/>
          </a:p>
        </p:txBody>
      </p:sp>
    </p:spTree>
    <p:extLst>
      <p:ext uri="{BB962C8B-B14F-4D97-AF65-F5344CB8AC3E}">
        <p14:creationId xmlns:p14="http://schemas.microsoft.com/office/powerpoint/2010/main" val="294846547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Jeannette </a:t>
            </a:r>
            <a:r>
              <a:rPr lang="en-US" baseline="0" dirty="0" err="1" smtClean="0"/>
              <a:t>Goguen</a:t>
            </a:r>
            <a:r>
              <a:rPr lang="en-US" baseline="0" dirty="0" smtClean="0"/>
              <a:t> and I am the Program Director for Internal Medicine at U of T. I would like to spend the next 12 minutes providing an overview of Competency-Based Medical Education (or "Competency by Design", as the Royal college calls it), from the Internal Medicine perspective.</a:t>
            </a:r>
          </a:p>
          <a:p>
            <a:r>
              <a:rPr lang="en-US" baseline="0" dirty="0" smtClean="0"/>
              <a:t>I am using slides designed by the UT CBD group.</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1</a:t>
            </a:fld>
            <a:endParaRPr lang="en-US"/>
          </a:p>
        </p:txBody>
      </p:sp>
    </p:spTree>
    <p:extLst>
      <p:ext uri="{BB962C8B-B14F-4D97-AF65-F5344CB8AC3E}">
        <p14:creationId xmlns:p14="http://schemas.microsoft.com/office/powerpoint/2010/main" val="1554369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Entrustment scale looks like for</a:t>
            </a:r>
            <a:r>
              <a:rPr lang="en-US" baseline="0" dirty="0" smtClean="0"/>
              <a:t> Internal Medicine</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15</a:t>
            </a:fld>
            <a:endParaRPr lang="en-US"/>
          </a:p>
        </p:txBody>
      </p:sp>
    </p:spTree>
    <p:extLst>
      <p:ext uri="{BB962C8B-B14F-4D97-AF65-F5344CB8AC3E}">
        <p14:creationId xmlns:p14="http://schemas.microsoft.com/office/powerpoint/2010/main" val="208912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a:t>
            </a:r>
            <a:r>
              <a:rPr lang="en-US" baseline="0" dirty="0" smtClean="0"/>
              <a:t>provides an overview of CBME and CBD, and describe key ways that CBD differs from we are doing now. We will introduce EPAs ("</a:t>
            </a:r>
            <a:r>
              <a:rPr lang="en-US" baseline="0" dirty="0" err="1" smtClean="0"/>
              <a:t>Entrustable</a:t>
            </a:r>
            <a:r>
              <a:rPr lang="en-US" baseline="0" dirty="0" smtClean="0"/>
              <a:t> professional activities", in the context of our program. </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2</a:t>
            </a:fld>
            <a:endParaRPr lang="en-US"/>
          </a:p>
        </p:txBody>
      </p:sp>
    </p:spTree>
    <p:extLst>
      <p:ext uri="{BB962C8B-B14F-4D97-AF65-F5344CB8AC3E}">
        <p14:creationId xmlns:p14="http://schemas.microsoft.com/office/powerpoint/2010/main" val="85428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Competence by Design initiative of the Royal College</a:t>
            </a:r>
            <a:r>
              <a:rPr lang="en-US" baseline="0" dirty="0" smtClean="0"/>
              <a:t> is </a:t>
            </a:r>
            <a:r>
              <a:rPr lang="en-US" dirty="0" smtClean="0"/>
              <a:t>a major, multi-year project which implements an enhanced model for competence-based medical education (CBME) in residency training and specialty practice in Canada.</a:t>
            </a:r>
          </a:p>
          <a:p>
            <a:r>
              <a:rPr lang="en-US" dirty="0" smtClean="0"/>
              <a:t>The IM pilot</a:t>
            </a:r>
            <a:r>
              <a:rPr lang="en-US" baseline="0" dirty="0" smtClean="0"/>
              <a:t> starts Aug 1 of this year.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D678FB0-6F46-2345-A970-8D78CE298B71}" type="slidenum">
              <a:rPr lang="en-US" smtClean="0"/>
              <a:t>3</a:t>
            </a:fld>
            <a:endParaRPr lang="en-US" dirty="0"/>
          </a:p>
        </p:txBody>
      </p:sp>
    </p:spTree>
    <p:extLst>
      <p:ext uri="{BB962C8B-B14F-4D97-AF65-F5344CB8AC3E}">
        <p14:creationId xmlns:p14="http://schemas.microsoft.com/office/powerpoint/2010/main" val="84250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78FB0-6F46-2345-A970-8D78CE298B71}" type="slidenum">
              <a:rPr lang="en-US" smtClean="0"/>
              <a:t>4</a:t>
            </a:fld>
            <a:endParaRPr lang="en-US" dirty="0"/>
          </a:p>
        </p:txBody>
      </p:sp>
    </p:spTree>
    <p:extLst>
      <p:ext uri="{BB962C8B-B14F-4D97-AF65-F5344CB8AC3E}">
        <p14:creationId xmlns:p14="http://schemas.microsoft.com/office/powerpoint/2010/main" val="107160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apply the model to Internal medicine.</a:t>
            </a:r>
          </a:p>
          <a:p>
            <a:r>
              <a:rPr lang="en-US" baseline="0" dirty="0" smtClean="0"/>
              <a:t>We could look at each of the following: how the stages of training fit into the IM program, how we apply longitudinal coaching to curriculum design, what the </a:t>
            </a:r>
            <a:r>
              <a:rPr lang="en-US" baseline="0" dirty="0" err="1" smtClean="0"/>
              <a:t>Entrustable</a:t>
            </a:r>
            <a:r>
              <a:rPr lang="en-US" baseline="0" dirty="0" smtClean="0"/>
              <a:t> Professional Activities (EPAs) look like in Internal medicine, where each assessment is one small piece of the puzzle, and finally, how the Competency committee puts the pieces of the puzzle together, and determines if a resident is ready to progress to the next stage of training.</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6</a:t>
            </a:fld>
            <a:endParaRPr lang="en-US"/>
          </a:p>
        </p:txBody>
      </p:sp>
    </p:spTree>
    <p:extLst>
      <p:ext uri="{BB962C8B-B14F-4D97-AF65-F5344CB8AC3E}">
        <p14:creationId xmlns:p14="http://schemas.microsoft.com/office/powerpoint/2010/main" val="134130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will look at the Stages of training and the EPAs.</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7</a:t>
            </a:fld>
            <a:endParaRPr lang="en-US"/>
          </a:p>
        </p:txBody>
      </p:sp>
    </p:spTree>
    <p:extLst>
      <p:ext uri="{BB962C8B-B14F-4D97-AF65-F5344CB8AC3E}">
        <p14:creationId xmlns:p14="http://schemas.microsoft.com/office/powerpoint/2010/main" val="35723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stages of competency</a:t>
            </a:r>
            <a:r>
              <a:rPr lang="en-US" baseline="0" dirty="0" smtClean="0"/>
              <a:t> on the CBD Competence continuum start with Transition to Discipline, in the first four blocks of residency, when the trainee learns how to manage their new role as a resident. Foundation of discipline follows for the rest of the PGY1 year. The resident subsequently enters Core of Discipline for the PGY2 and 3 years, and finally, the PGY4 year is spent in Transition to practice, when the trainee practices the skills they will require to work as an independent internist when the training has been completed.</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8</a:t>
            </a:fld>
            <a:endParaRPr lang="en-US"/>
          </a:p>
        </p:txBody>
      </p:sp>
    </p:spTree>
    <p:extLst>
      <p:ext uri="{BB962C8B-B14F-4D97-AF65-F5344CB8AC3E}">
        <p14:creationId xmlns:p14="http://schemas.microsoft.com/office/powerpoint/2010/main" val="91527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Entrustable</a:t>
            </a:r>
            <a:r>
              <a:rPr lang="en-US" dirty="0" smtClean="0"/>
              <a:t> professional</a:t>
            </a:r>
            <a:r>
              <a:rPr lang="en-US" baseline="0" dirty="0" smtClean="0"/>
              <a:t> activities are the actions we do every day as internists. The abilities are graduated, depending on the stage of training. For instance..</a:t>
            </a:r>
          </a:p>
          <a:p>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9</a:t>
            </a:fld>
            <a:endParaRPr lang="en-US"/>
          </a:p>
        </p:txBody>
      </p:sp>
    </p:spTree>
    <p:extLst>
      <p:ext uri="{BB962C8B-B14F-4D97-AF65-F5344CB8AC3E}">
        <p14:creationId xmlns:p14="http://schemas.microsoft.com/office/powerpoint/2010/main" val="67064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discuss</a:t>
            </a:r>
            <a:r>
              <a:rPr lang="en-US" baseline="0" dirty="0" smtClean="0"/>
              <a:t> EPA assessment tools now!</a:t>
            </a:r>
          </a:p>
          <a:p>
            <a:r>
              <a:rPr lang="en-US" baseline="0" dirty="0" smtClean="0"/>
              <a:t>There are four basic components:</a:t>
            </a:r>
          </a:p>
          <a:p>
            <a:r>
              <a:rPr lang="en-US" baseline="0" dirty="0" smtClean="0"/>
              <a:t>1. The demographics which the resident can fill in, when they open the tool on their phone or a computer.</a:t>
            </a:r>
          </a:p>
          <a:p>
            <a:r>
              <a:rPr lang="en-US" baseline="0" dirty="0" smtClean="0"/>
              <a:t>2. The elements (which are also called "milestones") you are expected to evaluate at least 3, including comments</a:t>
            </a:r>
          </a:p>
          <a:p>
            <a:r>
              <a:rPr lang="en-US" baseline="0" dirty="0" smtClean="0"/>
              <a:t>3. Provide a global entrustment decision-- based on this particular assessment, would you judge them as </a:t>
            </a:r>
            <a:r>
              <a:rPr lang="en-US" baseline="0" dirty="0" err="1" smtClean="0"/>
              <a:t>entrustable</a:t>
            </a:r>
            <a:r>
              <a:rPr lang="en-US" baseline="0" dirty="0" smtClean="0"/>
              <a:t> to do this activity on their own next time?</a:t>
            </a:r>
          </a:p>
          <a:p>
            <a:r>
              <a:rPr lang="en-US" baseline="0" dirty="0" smtClean="0"/>
              <a:t>4. Finally, please provide any summary comments and suggest some next steps for future improvement</a:t>
            </a:r>
            <a:endParaRPr lang="en-US" dirty="0"/>
          </a:p>
        </p:txBody>
      </p:sp>
      <p:sp>
        <p:nvSpPr>
          <p:cNvPr id="4" name="Header Placeholder 3"/>
          <p:cNvSpPr>
            <a:spLocks noGrp="1"/>
          </p:cNvSpPr>
          <p:nvPr>
            <p:ph type="hdr" sz="quarter" idx="10"/>
          </p:nvPr>
        </p:nvSpPr>
        <p:spPr/>
        <p:txBody>
          <a:bodyPr/>
          <a:lstStyle/>
          <a:p>
            <a:r>
              <a:rPr lang="en-US" smtClean="0"/>
              <a:t>DRAFT - For Discussion/Consultation</a:t>
            </a:r>
            <a:endParaRPr lang="en-US"/>
          </a:p>
        </p:txBody>
      </p:sp>
      <p:sp>
        <p:nvSpPr>
          <p:cNvPr id="5" name="Slide Number Placeholder 4"/>
          <p:cNvSpPr>
            <a:spLocks noGrp="1"/>
          </p:cNvSpPr>
          <p:nvPr>
            <p:ph type="sldNum" sz="quarter" idx="11"/>
          </p:nvPr>
        </p:nvSpPr>
        <p:spPr/>
        <p:txBody>
          <a:bodyPr/>
          <a:lstStyle/>
          <a:p>
            <a:fld id="{C2D08943-CD76-46A5-9506-E8A5AC80BA24}" type="slidenum">
              <a:rPr lang="en-US" smtClean="0"/>
              <a:t>14</a:t>
            </a:fld>
            <a:endParaRPr lang="en-US"/>
          </a:p>
        </p:txBody>
      </p:sp>
    </p:spTree>
    <p:extLst>
      <p:ext uri="{BB962C8B-B14F-4D97-AF65-F5344CB8AC3E}">
        <p14:creationId xmlns:p14="http://schemas.microsoft.com/office/powerpoint/2010/main" val="1248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4726"/>
            <a:ext cx="7772400" cy="1470025"/>
          </a:xfrm>
          <a:prstGeom prst="rect">
            <a:avLst/>
          </a:prstGeom>
        </p:spPr>
        <p:txBody>
          <a:bodyPr/>
          <a:lstStyle>
            <a:lvl1pPr>
              <a:defRPr lang="en-US" sz="5400" b="1" i="0" kern="1200" dirty="0">
                <a:solidFill>
                  <a:srgbClr val="002A5C"/>
                </a:solidFill>
                <a:latin typeface="Trebuchet MS" pitchFamily="34" charset="0"/>
                <a:ea typeface="Verdana" pitchFamily="34" charset="0"/>
                <a:cs typeface="Verdana" pitchFamily="34" charset="0"/>
              </a:defRPr>
            </a:lvl1pPr>
          </a:lstStyle>
          <a:p>
            <a:r>
              <a:rPr lang="en-CA" dirty="0" smtClean="0"/>
              <a:t>Click to edit Master title style</a:t>
            </a:r>
            <a:endParaRPr lang="en-US" dirty="0"/>
          </a:p>
        </p:txBody>
      </p:sp>
      <p:sp>
        <p:nvSpPr>
          <p:cNvPr id="3" name="Subtitle 2"/>
          <p:cNvSpPr>
            <a:spLocks noGrp="1"/>
          </p:cNvSpPr>
          <p:nvPr>
            <p:ph type="subTitle" idx="1"/>
          </p:nvPr>
        </p:nvSpPr>
        <p:spPr>
          <a:xfrm>
            <a:off x="1371600" y="3886200"/>
            <a:ext cx="6400800" cy="952500"/>
          </a:xfrm>
          <a:prstGeom prst="rect">
            <a:avLst/>
          </a:prstGeom>
        </p:spPr>
        <p:txBody>
          <a:bodyPr/>
          <a:lstStyle>
            <a:lvl1pPr marL="0" indent="0" algn="ctr">
              <a:buNone/>
              <a:defRPr>
                <a:solidFill>
                  <a:schemeClr val="tx1">
                    <a:lumMod val="65000"/>
                    <a:lumOff val="35000"/>
                  </a:schemeClr>
                </a:solidFill>
                <a:latin typeface="Century Gothic" pitchFamily="34" charset="0"/>
                <a:cs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7098346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8578967-76EE-4845-975D-9338FAA33052}" type="datetimeFigureOut">
              <a:rPr lang="en-CA" smtClean="0"/>
              <a:t>2017-08-04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72110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8578967-76EE-4845-975D-9338FAA33052}" type="datetimeFigureOut">
              <a:rPr lang="en-CA" smtClean="0"/>
              <a:t>2017-08-04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1661329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8578967-76EE-4845-975D-9338FAA33052}" type="datetimeFigureOut">
              <a:rPr lang="en-CA" smtClean="0"/>
              <a:t>2017-08-04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106845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78967-76EE-4845-975D-9338FAA33052}" type="datetimeFigureOut">
              <a:rPr lang="en-CA" smtClean="0"/>
              <a:t>2017-08-04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222899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78967-76EE-4845-975D-9338FAA33052}" type="datetimeFigureOut">
              <a:rPr lang="en-CA" smtClean="0"/>
              <a:t>2017-08-04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693918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78967-76EE-4845-975D-9338FAA33052}" type="datetimeFigureOut">
              <a:rPr lang="en-CA" smtClean="0"/>
              <a:t>2017-08-04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1029571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8578967-76EE-4845-975D-9338FAA33052}" type="datetimeFigureOut">
              <a:rPr lang="en-CA" smtClean="0"/>
              <a:t>2017-08-04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123438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8578967-76EE-4845-975D-9338FAA33052}" type="datetimeFigureOut">
              <a:rPr lang="en-CA" smtClean="0"/>
              <a:t>2017-08-04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289513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620000" y="5562600"/>
            <a:ext cx="838200" cy="365125"/>
          </a:xfrm>
          <a:prstGeom prst="rect">
            <a:avLst/>
          </a:prstGeom>
        </p:spPr>
        <p:txBody>
          <a:bodyPr/>
          <a:lstStyle>
            <a:lvl1pPr algn="ctr">
              <a:defRPr>
                <a:solidFill>
                  <a:schemeClr val="bg1"/>
                </a:solidFill>
              </a:defRPr>
            </a:lvl1pPr>
          </a:lstStyle>
          <a:p>
            <a:fld id="{3E85BFC7-B8EE-0D48-9102-476273A67B3C}" type="slidenum">
              <a:rPr lang="en-US" smtClean="0"/>
              <a:pPr/>
              <a:t>‹#›</a:t>
            </a:fld>
            <a:endParaRPr lang="en-US" dirty="0"/>
          </a:p>
        </p:txBody>
      </p:sp>
      <p:sp>
        <p:nvSpPr>
          <p:cNvPr id="9" name="Title 1"/>
          <p:cNvSpPr>
            <a:spLocks noGrp="1"/>
          </p:cNvSpPr>
          <p:nvPr>
            <p:ph type="title"/>
          </p:nvPr>
        </p:nvSpPr>
        <p:spPr>
          <a:xfrm>
            <a:off x="304802" y="254001"/>
            <a:ext cx="8577943" cy="1108075"/>
          </a:xfrm>
          <a:prstGeom prst="rect">
            <a:avLst/>
          </a:prstGeom>
        </p:spPr>
        <p:txBody>
          <a:bodyPr anchor="t"/>
          <a:lstStyle>
            <a:lvl1pPr algn="ctr" defTabSz="457200" rtl="0" eaLnBrk="1" latinLnBrk="0" hangingPunct="1">
              <a:spcBef>
                <a:spcPct val="0"/>
              </a:spcBef>
              <a:buNone/>
              <a:defRPr lang="en-US" sz="4800" b="1" i="0" kern="1200" dirty="0">
                <a:solidFill>
                  <a:srgbClr val="002A5C"/>
                </a:solidFill>
                <a:latin typeface="Trebuchet MS" pitchFamily="34" charset="0"/>
                <a:ea typeface="Verdana" pitchFamily="34" charset="0"/>
                <a:cs typeface="Verdana" pitchFamily="34" charset="0"/>
              </a:defRPr>
            </a:lvl1pPr>
          </a:lstStyle>
          <a:p>
            <a:r>
              <a:rPr lang="en-CA" dirty="0" smtClean="0"/>
              <a:t>Click to edit Master title </a:t>
            </a:r>
            <a:r>
              <a:rPr lang="en-CA" dirty="0" err="1" smtClean="0"/>
              <a:t>st</a:t>
            </a:r>
            <a:endParaRPr lang="en-US" dirty="0"/>
          </a:p>
        </p:txBody>
      </p:sp>
      <p:sp>
        <p:nvSpPr>
          <p:cNvPr id="3" name="Text Placeholder 2"/>
          <p:cNvSpPr>
            <a:spLocks noGrp="1"/>
          </p:cNvSpPr>
          <p:nvPr>
            <p:ph type="body" sz="quarter" idx="13"/>
          </p:nvPr>
        </p:nvSpPr>
        <p:spPr>
          <a:xfrm>
            <a:off x="304802" y="1362076"/>
            <a:ext cx="8577943" cy="4706216"/>
          </a:xfrm>
          <a:prstGeom prst="rect">
            <a:avLst/>
          </a:prstGeom>
        </p:spPr>
        <p:txBody>
          <a:bodyPr/>
          <a:lstStyle>
            <a:lvl1pPr marL="342900" indent="-342900">
              <a:buClr>
                <a:srgbClr val="008BB0"/>
              </a:buClr>
              <a:buSzPct val="75000"/>
              <a:buFont typeface="Wingdings" pitchFamily="2" charset="2"/>
              <a:buChar char="§"/>
              <a:defRPr>
                <a:solidFill>
                  <a:srgbClr val="002A5C"/>
                </a:solidFill>
                <a:latin typeface="Century Gothic" pitchFamily="34" charset="0"/>
              </a:defRPr>
            </a:lvl1pPr>
            <a:lvl2pPr marL="742950" indent="-285750">
              <a:buClr>
                <a:srgbClr val="008BB0"/>
              </a:buClr>
              <a:buSzPct val="75000"/>
              <a:buFont typeface="Wingdings" pitchFamily="2" charset="2"/>
              <a:buChar char="§"/>
              <a:defRPr>
                <a:solidFill>
                  <a:srgbClr val="002A5C"/>
                </a:solidFill>
                <a:latin typeface="Century Gothic" pitchFamily="34" charset="0"/>
              </a:defRPr>
            </a:lvl2pPr>
            <a:lvl3pPr marL="1143000" indent="-228600">
              <a:buClr>
                <a:srgbClr val="008BB0"/>
              </a:buClr>
              <a:buSzPct val="75000"/>
              <a:buFont typeface="Wingdings" pitchFamily="2" charset="2"/>
              <a:buChar char="§"/>
              <a:defRPr>
                <a:solidFill>
                  <a:srgbClr val="002A5C"/>
                </a:solidFill>
                <a:latin typeface="Century Gothic" pitchFamily="34" charset="0"/>
              </a:defRPr>
            </a:lvl3pPr>
            <a:lvl4pPr marL="1600200" indent="-228600">
              <a:buClr>
                <a:srgbClr val="008BB0"/>
              </a:buClr>
              <a:buSzPct val="75000"/>
              <a:buFont typeface="Wingdings" pitchFamily="2" charset="2"/>
              <a:buChar char="§"/>
              <a:defRPr>
                <a:solidFill>
                  <a:srgbClr val="002A5C"/>
                </a:solidFill>
                <a:latin typeface="Century Gothic" pitchFamily="34" charset="0"/>
              </a:defRPr>
            </a:lvl4pPr>
            <a:lvl5pPr marL="2057400" indent="-228600">
              <a:buClr>
                <a:srgbClr val="008BB0"/>
              </a:buClr>
              <a:buSzPct val="75000"/>
              <a:buFont typeface="Wingdings" pitchFamily="2" charset="2"/>
              <a:buChar char="§"/>
              <a:defRPr>
                <a:solidFill>
                  <a:srgbClr val="002A5C"/>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99491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rebuchet MS" pitchFamily="34" charset="0"/>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Tree>
    <p:extLst>
      <p:ext uri="{BB962C8B-B14F-4D97-AF65-F5344CB8AC3E}">
        <p14:creationId xmlns:p14="http://schemas.microsoft.com/office/powerpoint/2010/main" val="6672045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438"/>
            <a:ext cx="8229600" cy="1143000"/>
          </a:xfrm>
          <a:prstGeom prst="rect">
            <a:avLst/>
          </a:prstGeom>
        </p:spPr>
        <p:txBody>
          <a:bodyPr/>
          <a:lstStyle>
            <a:lvl1pPr>
              <a:defRPr lang="en-CA" sz="4800" b="1" i="0" kern="1200" dirty="0" smtClean="0">
                <a:solidFill>
                  <a:srgbClr val="002A5C"/>
                </a:solidFill>
                <a:latin typeface="Trebuchet MS" pitchFamily="34" charset="0"/>
                <a:ea typeface="Verdana" pitchFamily="34" charset="0"/>
                <a:cs typeface="Verdana" pitchFamily="34" charset="0"/>
              </a:defRPr>
            </a:lvl1pPr>
          </a:lstStyle>
          <a:p>
            <a:r>
              <a:rPr lang="en-CA" dirty="0" smtClean="0"/>
              <a:t>Click to edit Master title style</a:t>
            </a:r>
            <a:endParaRPr lang="en-US" dirty="0"/>
          </a:p>
        </p:txBody>
      </p:sp>
      <p:sp>
        <p:nvSpPr>
          <p:cNvPr id="3" name="Content Placeholder 2"/>
          <p:cNvSpPr>
            <a:spLocks noGrp="1"/>
          </p:cNvSpPr>
          <p:nvPr>
            <p:ph idx="1"/>
          </p:nvPr>
        </p:nvSpPr>
        <p:spPr>
          <a:xfrm>
            <a:off x="609600" y="3022602"/>
            <a:ext cx="8229600" cy="2514599"/>
          </a:xfrm>
          <a:prstGeom prst="rect">
            <a:avLst/>
          </a:prstGeom>
        </p:spPr>
        <p:txBody>
          <a:bodyPr/>
          <a:lstStyle>
            <a:lvl1pPr marL="342900" indent="-342900">
              <a:buClr>
                <a:srgbClr val="008BB0"/>
              </a:buClr>
              <a:buSzPct val="75000"/>
              <a:buFont typeface="Wingdings" pitchFamily="2" charset="2"/>
              <a:buChar char="§"/>
              <a:defRPr>
                <a:solidFill>
                  <a:srgbClr val="002A5C"/>
                </a:solidFill>
                <a:latin typeface="Century Gothic" pitchFamily="34" charset="0"/>
              </a:defRPr>
            </a:lvl1pPr>
            <a:lvl2pPr marL="742950" indent="-285750">
              <a:buClr>
                <a:srgbClr val="008BB0"/>
              </a:buClr>
              <a:buSzPct val="75000"/>
              <a:buFont typeface="Wingdings" pitchFamily="2" charset="2"/>
              <a:buChar char="§"/>
              <a:defRPr>
                <a:solidFill>
                  <a:srgbClr val="002A5C"/>
                </a:solidFill>
                <a:latin typeface="Century Gothic" pitchFamily="34" charset="0"/>
              </a:defRPr>
            </a:lvl2pPr>
            <a:lvl3pPr marL="1143000" indent="-228600">
              <a:buClr>
                <a:srgbClr val="008BB0"/>
              </a:buClr>
              <a:buSzPct val="75000"/>
              <a:buFont typeface="Wingdings" pitchFamily="2" charset="2"/>
              <a:buChar char="§"/>
              <a:defRPr>
                <a:solidFill>
                  <a:srgbClr val="002A5C"/>
                </a:solidFill>
                <a:latin typeface="Century Gothic" pitchFamily="34" charset="0"/>
              </a:defRPr>
            </a:lvl3pPr>
            <a:lvl4pPr marL="1600200" indent="-228600">
              <a:buClr>
                <a:srgbClr val="008BB0"/>
              </a:buClr>
              <a:buSzPct val="75000"/>
              <a:buFont typeface="Wingdings" pitchFamily="2" charset="2"/>
              <a:buChar char="§"/>
              <a:defRPr>
                <a:solidFill>
                  <a:srgbClr val="002A5C"/>
                </a:solidFill>
                <a:latin typeface="Century Gothic" pitchFamily="34" charset="0"/>
              </a:defRPr>
            </a:lvl4pPr>
            <a:lvl5pPr marL="2057400" indent="-228600">
              <a:buClr>
                <a:srgbClr val="008BB0"/>
              </a:buClr>
              <a:buSzPct val="75000"/>
              <a:buFont typeface="Wingdings" pitchFamily="2" charset="2"/>
              <a:buChar char="§"/>
              <a:defRPr>
                <a:solidFill>
                  <a:srgbClr val="002A5C"/>
                </a:solidFill>
                <a:latin typeface="Century Gothic" pitchFamily="34" charset="0"/>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3093850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400" b="1">
                <a:latin typeface="Trebuchet MS" pitchFamily="34" charset="0"/>
              </a:defRPr>
            </a:lvl1pPr>
          </a:lstStyle>
          <a:p>
            <a:r>
              <a:rPr lang="en-US" dirty="0" smtClean="0"/>
              <a:t>Click to edit Master title style</a:t>
            </a:r>
            <a:endParaRPr lang="en-CA" dirty="0"/>
          </a:p>
        </p:txBody>
      </p:sp>
    </p:spTree>
    <p:extLst>
      <p:ext uri="{BB962C8B-B14F-4D97-AF65-F5344CB8AC3E}">
        <p14:creationId xmlns:p14="http://schemas.microsoft.com/office/powerpoint/2010/main" val="33219631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54864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rot="19140000">
            <a:off x="201168" y="5870448"/>
            <a:ext cx="2176272" cy="201168"/>
          </a:xfrm>
          <a:prstGeom prst="rect">
            <a:avLst/>
          </a:prstGeom>
        </p:spPr>
        <p:txBody>
          <a:bodyPr/>
          <a:lstStyle/>
          <a:p>
            <a:fld id="{6864EC66-D85E-4FB1-B1B0-A673E678A067}" type="datetime4">
              <a:rPr lang="en-US" smtClean="0"/>
              <a:t>August 4, 2017</a:t>
            </a:fld>
            <a:endParaRPr lang="en-US" dirty="0"/>
          </a:p>
        </p:txBody>
      </p:sp>
      <p:sp>
        <p:nvSpPr>
          <p:cNvPr id="4" name="Footer Placeholder 3"/>
          <p:cNvSpPr>
            <a:spLocks noGrp="1"/>
          </p:cNvSpPr>
          <p:nvPr>
            <p:ph type="ftr" sz="quarter" idx="11"/>
          </p:nvPr>
        </p:nvSpPr>
        <p:spPr>
          <a:xfrm>
            <a:off x="3517514" y="6285122"/>
            <a:ext cx="4724400" cy="274320"/>
          </a:xfrm>
          <a:prstGeom prst="rect">
            <a:avLst/>
          </a:prstGeom>
        </p:spPr>
        <p:txBody>
          <a:bodyPr/>
          <a:lstStyle/>
          <a:p>
            <a:endParaRPr lang="en-US" dirty="0"/>
          </a:p>
        </p:txBody>
      </p:sp>
      <p:sp>
        <p:nvSpPr>
          <p:cNvPr id="5" name="Slide Number Placeholder 4"/>
          <p:cNvSpPr>
            <a:spLocks noGrp="1"/>
          </p:cNvSpPr>
          <p:nvPr>
            <p:ph type="sldNum" sz="quarter" idx="12"/>
          </p:nvPr>
        </p:nvSpPr>
        <p:spPr>
          <a:xfrm>
            <a:off x="8401038" y="6170822"/>
            <a:ext cx="502920" cy="502920"/>
          </a:xfrm>
          <a:prstGeom prst="ellipse">
            <a:avLst/>
          </a:prstGeom>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02360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8578967-76EE-4845-975D-9338FAA33052}" type="datetimeFigureOut">
              <a:rPr lang="en-CA" smtClean="0"/>
              <a:t>2017-08-04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137123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8578967-76EE-4845-975D-9338FAA33052}" type="datetimeFigureOut">
              <a:rPr lang="en-CA" smtClean="0"/>
              <a:t>2017-08-04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51837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578967-76EE-4845-975D-9338FAA33052}" type="datetimeFigureOut">
              <a:rPr lang="en-CA" smtClean="0"/>
              <a:t>2017-08-04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6109BCD-9EB6-447A-B1CD-7AD141E58747}" type="slidenum">
              <a:rPr lang="en-CA" smtClean="0"/>
              <a:t>‹#›</a:t>
            </a:fld>
            <a:endParaRPr lang="en-CA"/>
          </a:p>
        </p:txBody>
      </p:sp>
    </p:spTree>
    <p:extLst>
      <p:ext uri="{BB962C8B-B14F-4D97-AF65-F5344CB8AC3E}">
        <p14:creationId xmlns:p14="http://schemas.microsoft.com/office/powerpoint/2010/main" val="2273234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172200"/>
            <a:ext cx="9144000" cy="685800"/>
          </a:xfrm>
          <a:prstGeom prst="rect">
            <a:avLst/>
          </a:prstGeom>
          <a:solidFill>
            <a:srgbClr val="008B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201" y="6217182"/>
            <a:ext cx="2590799" cy="579877"/>
          </a:xfrm>
          <a:prstGeom prst="rect">
            <a:avLst/>
          </a:prstGeom>
        </p:spPr>
      </p:pic>
    </p:spTree>
    <p:extLst>
      <p:ext uri="{BB962C8B-B14F-4D97-AF65-F5344CB8AC3E}">
        <p14:creationId xmlns:p14="http://schemas.microsoft.com/office/powerpoint/2010/main" val="3442329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1" r:id="rId3"/>
    <p:sldLayoutId id="2147483650" r:id="rId4"/>
    <p:sldLayoutId id="2147483656" r:id="rId5"/>
    <p:sldLayoutId id="2147483684" r:id="rId6"/>
  </p:sldLayoutIdLst>
  <p:timing>
    <p:tnLst>
      <p:par>
        <p:cTn id="1" dur="indefinite" restart="never" nodeType="tmRoot"/>
      </p:par>
    </p:tnLst>
  </p:timing>
  <p:hf hdr="0" ftr="0" dt="0"/>
  <p:txStyles>
    <p:titleStyle>
      <a:lvl1pPr algn="ctr" defTabSz="457200" rtl="0" eaLnBrk="1" latinLnBrk="0" hangingPunct="1">
        <a:spcBef>
          <a:spcPct val="0"/>
        </a:spcBef>
        <a:buNone/>
        <a:defRPr sz="5400" b="0" i="0" kern="1200">
          <a:solidFill>
            <a:srgbClr val="003366"/>
          </a:solidFill>
          <a:latin typeface="Trade Gothic LT Std Cn"/>
          <a:ea typeface="+mj-ea"/>
          <a:cs typeface="Trade Gothic LT Std C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78967-76EE-4845-975D-9338FAA33052}" type="datetimeFigureOut">
              <a:rPr lang="en-CA" smtClean="0"/>
              <a:t>2017-08-04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09BCD-9EB6-447A-B1CD-7AD141E58747}" type="slidenum">
              <a:rPr lang="en-CA" smtClean="0"/>
              <a:t>‹#›</a:t>
            </a:fld>
            <a:endParaRPr lang="en-CA"/>
          </a:p>
        </p:txBody>
      </p:sp>
    </p:spTree>
    <p:extLst>
      <p:ext uri="{BB962C8B-B14F-4D97-AF65-F5344CB8AC3E}">
        <p14:creationId xmlns:p14="http://schemas.microsoft.com/office/powerpoint/2010/main" val="4461339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0.xml"/><Relationship Id="rId5" Type="http://schemas.openxmlformats.org/officeDocument/2006/relationships/image" Target="../media/image5.tiff"/><Relationship Id="rId6"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7.png"/><Relationship Id="rId5" Type="http://schemas.openxmlformats.org/officeDocument/2006/relationships/image" Target="../media/image3.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8.png"/><Relationship Id="rId5" Type="http://schemas.openxmlformats.org/officeDocument/2006/relationships/image" Target="../media/image3.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png"/><Relationship Id="rId5" Type="http://schemas.openxmlformats.org/officeDocument/2006/relationships/image" Target="../media/image3.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youtube.com/watch?v=MVmp8pYRswE" TargetMode="External"/><Relationship Id="rId5" Type="http://schemas.openxmlformats.org/officeDocument/2006/relationships/image" Target="../media/image3.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tiff"/><Relationship Id="rId5" Type="http://schemas.openxmlformats.org/officeDocument/2006/relationships/image" Target="../media/image3.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1.jpeg"/><Relationship Id="rId5" Type="http://schemas.openxmlformats.org/officeDocument/2006/relationships/hyperlink" Target="mailto:cbme.pgme@utoronto.ca" TargetMode="External"/><Relationship Id="rId6" Type="http://schemas.openxmlformats.org/officeDocument/2006/relationships/hyperlink" Target="mailto:sglover.takahashi@utoronto.ca" TargetMode="External"/><Relationship Id="rId7" Type="http://schemas.openxmlformats.org/officeDocument/2006/relationships/hyperlink" Target="mailto:goguenj@smh.ca" TargetMode="External"/><Relationship Id="rId8" Type="http://schemas.openxmlformats.org/officeDocument/2006/relationships/hyperlink" Target="http://www.deptmedicine.utoronto.ca/competence-design" TargetMode="External"/><Relationship Id="rId9" Type="http://schemas.openxmlformats.org/officeDocument/2006/relationships/image" Target="../media/image3.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5.xml"/><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4" Type="http://schemas.openxmlformats.org/officeDocument/2006/relationships/slideLayout" Target="../slideLayouts/slideLayout4.xml"/><Relationship Id="rId5" Type="http://schemas.openxmlformats.org/officeDocument/2006/relationships/notesSlide" Target="../notesSlides/notesSlide7.xml"/><Relationship Id="rId6" Type="http://schemas.openxmlformats.org/officeDocument/2006/relationships/image" Target="../media/image4.jpg"/><Relationship Id="rId7"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4" Type="http://schemas.openxmlformats.org/officeDocument/2006/relationships/slideLayout" Target="../slideLayouts/slideLayout4.xml"/><Relationship Id="rId5" Type="http://schemas.openxmlformats.org/officeDocument/2006/relationships/notesSlide" Target="../notesSlides/notesSlide8.xml"/><Relationship Id="rId6" Type="http://schemas.openxmlformats.org/officeDocument/2006/relationships/image" Target="../media/image4.jpg"/><Relationship Id="rId7"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9067800" cy="3886200"/>
          </a:xfrm>
        </p:spPr>
        <p:txBody>
          <a:bodyPr anchor="t" anchorCtr="1"/>
          <a:lstStyle/>
          <a:p>
            <a:pPr algn="l"/>
            <a:r>
              <a:rPr lang="en-US" dirty="0" smtClean="0">
                <a:solidFill>
                  <a:schemeClr val="accent6">
                    <a:lumMod val="75000"/>
                  </a:schemeClr>
                </a:solidFill>
                <a:latin typeface="Arial" charset="0"/>
                <a:ea typeface="Arial" charset="0"/>
                <a:cs typeface="Arial" charset="0"/>
              </a:rPr>
              <a:t>CBME/CBD </a:t>
            </a:r>
            <a:br>
              <a:rPr lang="en-US" dirty="0" smtClean="0">
                <a:solidFill>
                  <a:schemeClr val="accent6">
                    <a:lumMod val="75000"/>
                  </a:schemeClr>
                </a:solidFill>
                <a:latin typeface="Arial" charset="0"/>
                <a:ea typeface="Arial" charset="0"/>
                <a:cs typeface="Arial" charset="0"/>
              </a:rPr>
            </a:br>
            <a:r>
              <a:rPr lang="en-US" dirty="0" smtClean="0">
                <a:solidFill>
                  <a:schemeClr val="tx1">
                    <a:lumMod val="75000"/>
                    <a:lumOff val="25000"/>
                  </a:schemeClr>
                </a:solidFill>
                <a:latin typeface="Arial" charset="0"/>
                <a:ea typeface="Arial" charset="0"/>
                <a:cs typeface="Arial" charset="0"/>
              </a:rPr>
              <a:t>Overview &amp; Plans </a:t>
            </a:r>
            <a:br>
              <a:rPr lang="en-US" dirty="0" smtClean="0">
                <a:solidFill>
                  <a:schemeClr val="tx1">
                    <a:lumMod val="75000"/>
                    <a:lumOff val="25000"/>
                  </a:schemeClr>
                </a:solidFill>
                <a:latin typeface="Arial" charset="0"/>
                <a:ea typeface="Arial" charset="0"/>
                <a:cs typeface="Arial" charset="0"/>
              </a:rPr>
            </a:br>
            <a:r>
              <a:rPr lang="en-US" dirty="0" smtClean="0">
                <a:solidFill>
                  <a:schemeClr val="tx1">
                    <a:lumMod val="75000"/>
                    <a:lumOff val="25000"/>
                  </a:schemeClr>
                </a:solidFill>
                <a:latin typeface="Arial" charset="0"/>
                <a:ea typeface="Arial" charset="0"/>
                <a:cs typeface="Arial" charset="0"/>
              </a:rPr>
              <a:t>for </a:t>
            </a:r>
            <a:r>
              <a:rPr lang="en-US" dirty="0" smtClean="0">
                <a:solidFill>
                  <a:srgbClr val="0070C0"/>
                </a:solidFill>
                <a:latin typeface="Arial" charset="0"/>
                <a:ea typeface="Arial" charset="0"/>
                <a:cs typeface="Arial" charset="0"/>
              </a:rPr>
              <a:t>Internal Medicine</a:t>
            </a:r>
            <a:endParaRPr lang="en-US" dirty="0">
              <a:solidFill>
                <a:schemeClr val="accent6">
                  <a:lumMod val="75000"/>
                </a:schemeClr>
              </a:solidFill>
              <a:latin typeface="Arial" charset="0"/>
              <a:ea typeface="Arial" charset="0"/>
              <a:cs typeface="Arial" charset="0"/>
            </a:endParaRPr>
          </a:p>
        </p:txBody>
      </p:sp>
      <p:sp>
        <p:nvSpPr>
          <p:cNvPr id="4" name="Subtitle 3"/>
          <p:cNvSpPr>
            <a:spLocks noGrp="1"/>
          </p:cNvSpPr>
          <p:nvPr>
            <p:ph type="subTitle" idx="1"/>
          </p:nvPr>
        </p:nvSpPr>
        <p:spPr>
          <a:xfrm>
            <a:off x="1219200" y="2971800"/>
            <a:ext cx="8763000" cy="2667000"/>
          </a:xfrm>
        </p:spPr>
        <p:txBody>
          <a:bodyPr/>
          <a:lstStyle/>
          <a:p>
            <a:pPr lvl="1" indent="1117600" algn="l"/>
            <a:endParaRPr lang="en-US" sz="2400" b="1" dirty="0" smtClean="0">
              <a:solidFill>
                <a:schemeClr val="tx1">
                  <a:lumMod val="65000"/>
                  <a:lumOff val="35000"/>
                </a:schemeClr>
              </a:solidFill>
            </a:endParaRPr>
          </a:p>
          <a:p>
            <a:pPr lvl="1" indent="-53975" algn="l"/>
            <a:r>
              <a:rPr lang="en-US" sz="3200" b="1" dirty="0">
                <a:solidFill>
                  <a:schemeClr val="tx1">
                    <a:lumMod val="65000"/>
                    <a:lumOff val="35000"/>
                  </a:schemeClr>
                </a:solidFill>
              </a:rPr>
              <a:t>Dr. Jeannette </a:t>
            </a:r>
            <a:r>
              <a:rPr lang="en-US" sz="3200" b="1" dirty="0" err="1">
                <a:solidFill>
                  <a:schemeClr val="tx1">
                    <a:lumMod val="65000"/>
                    <a:lumOff val="35000"/>
                  </a:schemeClr>
                </a:solidFill>
              </a:rPr>
              <a:t>Goguen</a:t>
            </a:r>
            <a:r>
              <a:rPr lang="en-US" sz="3200" b="1" dirty="0">
                <a:solidFill>
                  <a:schemeClr val="tx1">
                    <a:lumMod val="65000"/>
                    <a:lumOff val="35000"/>
                  </a:schemeClr>
                </a:solidFill>
              </a:rPr>
              <a:t>, </a:t>
            </a:r>
            <a:r>
              <a:rPr lang="en-US" sz="2400" dirty="0">
                <a:solidFill>
                  <a:schemeClr val="tx1">
                    <a:lumMod val="65000"/>
                    <a:lumOff val="35000"/>
                  </a:schemeClr>
                </a:solidFill>
              </a:rPr>
              <a:t>MD, MEd, FRCPC</a:t>
            </a:r>
          </a:p>
          <a:p>
            <a:pPr lvl="1" indent="-53975" algn="l"/>
            <a:r>
              <a:rPr lang="en-US" sz="1800" dirty="0">
                <a:solidFill>
                  <a:schemeClr val="tx1">
                    <a:lumMod val="65000"/>
                    <a:lumOff val="35000"/>
                  </a:schemeClr>
                </a:solidFill>
              </a:rPr>
              <a:t>Program Director, Internal Medicine</a:t>
            </a:r>
          </a:p>
          <a:p>
            <a:pPr lvl="1" indent="-53975" algn="l"/>
            <a:r>
              <a:rPr lang="en-US" sz="2400" b="1" dirty="0" smtClean="0">
                <a:solidFill>
                  <a:schemeClr val="tx1">
                    <a:lumMod val="65000"/>
                    <a:lumOff val="35000"/>
                  </a:schemeClr>
                </a:solidFill>
              </a:rPr>
              <a:t>Dr</a:t>
            </a:r>
            <a:r>
              <a:rPr lang="en-US" sz="2400" b="1" dirty="0" smtClean="0">
                <a:solidFill>
                  <a:schemeClr val="tx1">
                    <a:lumMod val="65000"/>
                    <a:lumOff val="35000"/>
                  </a:schemeClr>
                </a:solidFill>
              </a:rPr>
              <a:t>. Susan </a:t>
            </a:r>
            <a:r>
              <a:rPr lang="en-US" sz="2400" b="1" dirty="0">
                <a:solidFill>
                  <a:schemeClr val="tx1">
                    <a:lumMod val="65000"/>
                    <a:lumOff val="35000"/>
                  </a:schemeClr>
                </a:solidFill>
              </a:rPr>
              <a:t>Glover Takahashi, </a:t>
            </a:r>
            <a:r>
              <a:rPr lang="en-US" sz="1800" dirty="0" smtClean="0">
                <a:solidFill>
                  <a:schemeClr val="tx1">
                    <a:lumMod val="65000"/>
                    <a:lumOff val="35000"/>
                  </a:schemeClr>
                </a:solidFill>
              </a:rPr>
              <a:t>PhD</a:t>
            </a:r>
            <a:r>
              <a:rPr lang="en-US" sz="2400" dirty="0" smtClean="0">
                <a:solidFill>
                  <a:schemeClr val="tx1">
                    <a:lumMod val="65000"/>
                    <a:lumOff val="35000"/>
                  </a:schemeClr>
                </a:solidFill>
              </a:rPr>
              <a:t>, </a:t>
            </a:r>
            <a:r>
              <a:rPr lang="en-US" sz="1800" dirty="0" smtClean="0">
                <a:solidFill>
                  <a:schemeClr val="tx1">
                    <a:lumMod val="65000"/>
                    <a:lumOff val="35000"/>
                  </a:schemeClr>
                </a:solidFill>
              </a:rPr>
              <a:t>Director</a:t>
            </a:r>
            <a:r>
              <a:rPr lang="en-US" sz="1800" dirty="0">
                <a:solidFill>
                  <a:schemeClr val="tx1">
                    <a:lumMod val="65000"/>
                    <a:lumOff val="35000"/>
                  </a:schemeClr>
                </a:solidFill>
              </a:rPr>
              <a:t>, EIG, PGME</a:t>
            </a:r>
          </a:p>
          <a:p>
            <a:pPr lvl="1" algn="l"/>
            <a:endParaRPr lang="en-US" sz="1800" dirty="0" smtClean="0">
              <a:solidFill>
                <a:schemeClr val="tx1">
                  <a:lumMod val="65000"/>
                  <a:lumOff val="35000"/>
                </a:schemeClr>
              </a:solidFill>
            </a:endParaRPr>
          </a:p>
          <a:p>
            <a:pPr lvl="1" algn="l"/>
            <a:r>
              <a:rPr lang="en-US" sz="1800" b="1" dirty="0" smtClean="0">
                <a:solidFill>
                  <a:schemeClr val="tx1">
                    <a:lumMod val="65000"/>
                    <a:lumOff val="35000"/>
                  </a:schemeClr>
                </a:solidFill>
              </a:rPr>
              <a:t>		</a:t>
            </a:r>
            <a:endParaRPr lang="en-US" sz="1600" b="1" dirty="0" smtClean="0"/>
          </a:p>
        </p:txBody>
      </p:sp>
      <p:pic>
        <p:nvPicPr>
          <p:cNvPr id="1026" name="Picture 2" descr="N:\PGME\EIG\05_Fac Dev- Templates &amp; Samples &amp; Events\CBME Website\Logo\CBME-CB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953000"/>
            <a:ext cx="3657600" cy="1067992"/>
          </a:xfrm>
          <a:prstGeom prst="rect">
            <a:avLst/>
          </a:prstGeom>
          <a:noFill/>
          <a:extLst>
            <a:ext uri="{909E8E84-426E-40DD-AFC4-6F175D3DCCD1}">
              <a14:hiddenFill xmlns:a14="http://schemas.microsoft.com/office/drawing/2010/main">
                <a:solidFill>
                  <a:srgbClr val="FFFFFF"/>
                </a:solidFill>
              </a14:hiddenFill>
            </a:ext>
          </a:ex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06880159"/>
      </p:ext>
    </p:extLst>
  </p:cSld>
  <p:clrMapOvr>
    <a:masterClrMapping/>
  </p:clrMapOvr>
  <mc:AlternateContent xmlns:mc="http://schemas.openxmlformats.org/markup-compatibility/2006" xmlns:p14="http://schemas.microsoft.com/office/powerpoint/2010/main">
    <mc:Choice Requires="p14">
      <p:transition spd="slow" p14:dur="2000" advTm="21390"/>
    </mc:Choice>
    <mc:Fallback xmlns="">
      <p:transition spd="slow" advTm="2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2A5C"/>
                </a:solidFill>
                <a:latin typeface="Arial" charset="0"/>
                <a:ea typeface="Arial" charset="0"/>
                <a:cs typeface="Arial" charset="0"/>
              </a:rPr>
              <a:t>Transition to Discipline </a:t>
            </a:r>
            <a:r>
              <a:rPr lang="en-US" b="1" dirty="0" smtClean="0">
                <a:solidFill>
                  <a:srgbClr val="002A5C"/>
                </a:solidFill>
                <a:latin typeface="Arial" charset="0"/>
                <a:ea typeface="Arial" charset="0"/>
                <a:cs typeface="Arial" charset="0"/>
              </a:rPr>
              <a:t>EPAs </a:t>
            </a:r>
            <a:r>
              <a:rPr lang="en-US" dirty="0" smtClean="0">
                <a:solidFill>
                  <a:srgbClr val="002A5C"/>
                </a:solidFill>
                <a:latin typeface="Arial" charset="0"/>
                <a:ea typeface="Arial" charset="0"/>
                <a:cs typeface="Arial" charset="0"/>
              </a:rPr>
              <a:t/>
            </a:r>
            <a:br>
              <a:rPr lang="en-US" dirty="0" smtClean="0">
                <a:solidFill>
                  <a:srgbClr val="002A5C"/>
                </a:solidFill>
                <a:latin typeface="Arial" charset="0"/>
                <a:ea typeface="Arial" charset="0"/>
                <a:cs typeface="Arial" charset="0"/>
              </a:rPr>
            </a:br>
            <a:r>
              <a:rPr lang="en-US" dirty="0" smtClean="0">
                <a:solidFill>
                  <a:srgbClr val="002A5C"/>
                </a:solidFill>
                <a:latin typeface="Arial" charset="0"/>
                <a:ea typeface="Arial" charset="0"/>
                <a:cs typeface="Arial" charset="0"/>
              </a:rPr>
              <a:t>(PGY1: Blocks 1-4)</a:t>
            </a:r>
            <a:endParaRPr lang="en-US" dirty="0">
              <a:solidFill>
                <a:srgbClr val="002A5C"/>
              </a:solidFill>
              <a:latin typeface="Arial" charset="0"/>
              <a:ea typeface="Arial" charset="0"/>
              <a:cs typeface="Arial"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6831793"/>
              </p:ext>
            </p:extLst>
          </p:nvPr>
        </p:nvGraphicFramePr>
        <p:xfrm>
          <a:off x="457200" y="1600200"/>
          <a:ext cx="8229600" cy="4305300"/>
        </p:xfrm>
        <a:graphic>
          <a:graphicData uri="http://schemas.openxmlformats.org/drawingml/2006/table">
            <a:tbl>
              <a:tblPr firstRow="1" bandRow="1">
                <a:tableStyleId>{5C22544A-7EE6-4342-B048-85BDC9FD1C3A}</a:tableStyleId>
              </a:tblPr>
              <a:tblGrid>
                <a:gridCol w="1295400"/>
                <a:gridCol w="6934200"/>
              </a:tblGrid>
              <a:tr h="370840">
                <a:tc>
                  <a:txBody>
                    <a:bodyPr/>
                    <a:lstStyle/>
                    <a:p>
                      <a:r>
                        <a:rPr lang="en-US" sz="2000" dirty="0" smtClean="0">
                          <a:solidFill>
                            <a:schemeClr val="bg1"/>
                          </a:solidFill>
                          <a:latin typeface="Arial" charset="0"/>
                          <a:ea typeface="Arial" charset="0"/>
                          <a:cs typeface="Arial" charset="0"/>
                        </a:rPr>
                        <a:t>EPA</a:t>
                      </a:r>
                      <a:r>
                        <a:rPr lang="en-US" sz="2000" baseline="0" dirty="0" smtClean="0">
                          <a:solidFill>
                            <a:schemeClr val="bg1"/>
                          </a:solidFill>
                          <a:latin typeface="Arial" charset="0"/>
                          <a:ea typeface="Arial" charset="0"/>
                          <a:cs typeface="Arial" charset="0"/>
                        </a:rPr>
                        <a:t> #</a:t>
                      </a:r>
                      <a:endParaRPr lang="en-US" sz="2000" dirty="0">
                        <a:solidFill>
                          <a:schemeClr val="bg1"/>
                        </a:solidFill>
                        <a:latin typeface="Arial" charset="0"/>
                        <a:ea typeface="Arial" charset="0"/>
                        <a:cs typeface="Arial" charset="0"/>
                      </a:endParaRPr>
                    </a:p>
                  </a:txBody>
                  <a:tcPr marL="70039" marR="70039" marT="34290" marB="34290"/>
                </a:tc>
                <a:tc>
                  <a:txBody>
                    <a:bodyPr/>
                    <a:lstStyle/>
                    <a:p>
                      <a:r>
                        <a:rPr lang="en-US" sz="2000" dirty="0" smtClean="0">
                          <a:solidFill>
                            <a:schemeClr val="bg1"/>
                          </a:solidFill>
                          <a:latin typeface="Arial" charset="0"/>
                          <a:ea typeface="Arial" charset="0"/>
                          <a:cs typeface="Arial" charset="0"/>
                        </a:rPr>
                        <a:t>Title</a:t>
                      </a:r>
                      <a:r>
                        <a:rPr lang="en-US" sz="2000" baseline="0" dirty="0" smtClean="0">
                          <a:solidFill>
                            <a:schemeClr val="bg1"/>
                          </a:solidFill>
                          <a:latin typeface="Arial" charset="0"/>
                          <a:ea typeface="Arial" charset="0"/>
                          <a:cs typeface="Arial" charset="0"/>
                        </a:rPr>
                        <a:t> of EPA</a:t>
                      </a:r>
                      <a:endParaRPr lang="en-US" sz="2000" dirty="0">
                        <a:solidFill>
                          <a:schemeClr val="bg1"/>
                        </a:solidFill>
                        <a:latin typeface="Arial" charset="0"/>
                        <a:ea typeface="Arial" charset="0"/>
                        <a:cs typeface="Arial" charset="0"/>
                      </a:endParaRPr>
                    </a:p>
                  </a:txBody>
                  <a:tcPr marL="70039" marR="70039" marT="34290" marB="34290"/>
                </a:tc>
              </a:tr>
              <a:tr h="370840">
                <a:tc>
                  <a:txBody>
                    <a:bodyPr/>
                    <a:lstStyle/>
                    <a:p>
                      <a:r>
                        <a:rPr lang="en-US" sz="2400" dirty="0" smtClean="0">
                          <a:solidFill>
                            <a:srgbClr val="002A5C"/>
                          </a:solidFill>
                          <a:latin typeface="Arial" charset="0"/>
                          <a:ea typeface="Arial" charset="0"/>
                          <a:cs typeface="Arial" charset="0"/>
                        </a:rPr>
                        <a:t>TD1 </a:t>
                      </a:r>
                      <a:endParaRPr lang="en-US" sz="2400" dirty="0">
                        <a:solidFill>
                          <a:srgbClr val="002A5C"/>
                        </a:solidFill>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A5C"/>
                          </a:solidFill>
                          <a:latin typeface="Arial" charset="0"/>
                          <a:ea typeface="Arial" charset="0"/>
                          <a:cs typeface="Arial" charset="0"/>
                        </a:rPr>
                        <a:t>Performing </a:t>
                      </a:r>
                      <a:r>
                        <a:rPr lang="en-US" sz="2400" b="1" dirty="0" smtClean="0">
                          <a:solidFill>
                            <a:srgbClr val="002A5C"/>
                          </a:solidFill>
                          <a:latin typeface="Arial" charset="0"/>
                          <a:ea typeface="Arial" charset="0"/>
                          <a:cs typeface="Arial" charset="0"/>
                        </a:rPr>
                        <a:t>histories and physical exams</a:t>
                      </a:r>
                      <a:r>
                        <a:rPr lang="en-US" sz="2400" dirty="0" smtClean="0">
                          <a:solidFill>
                            <a:srgbClr val="002A5C"/>
                          </a:solidFill>
                          <a:latin typeface="Arial" charset="0"/>
                          <a:ea typeface="Arial" charset="0"/>
                          <a:cs typeface="Arial" charset="0"/>
                        </a:rPr>
                        <a:t>, documenting and presenting findings, across clinical settings for initial and subsequent care</a:t>
                      </a:r>
                    </a:p>
                    <a:p>
                      <a:endParaRPr lang="en-US" sz="2400" dirty="0">
                        <a:solidFill>
                          <a:srgbClr val="002A5C"/>
                        </a:solidFill>
                        <a:latin typeface="Arial" charset="0"/>
                        <a:ea typeface="Arial" charset="0"/>
                        <a:cs typeface="Arial" charset="0"/>
                      </a:endParaRPr>
                    </a:p>
                  </a:txBody>
                  <a:tcPr/>
                </a:tc>
              </a:tr>
              <a:tr h="370840">
                <a:tc>
                  <a:txBody>
                    <a:bodyPr/>
                    <a:lstStyle/>
                    <a:p>
                      <a:r>
                        <a:rPr lang="en-US" sz="2400" dirty="0" smtClean="0">
                          <a:solidFill>
                            <a:srgbClr val="002A5C"/>
                          </a:solidFill>
                          <a:latin typeface="Arial" charset="0"/>
                          <a:ea typeface="Arial" charset="0"/>
                          <a:cs typeface="Arial" charset="0"/>
                        </a:rPr>
                        <a:t>TD2 </a:t>
                      </a:r>
                      <a:endParaRPr lang="en-US" sz="2400" dirty="0">
                        <a:solidFill>
                          <a:srgbClr val="002A5C"/>
                        </a:solidFill>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A5C"/>
                          </a:solidFill>
                          <a:latin typeface="Arial" charset="0"/>
                          <a:ea typeface="Arial" charset="0"/>
                          <a:cs typeface="Arial" charset="0"/>
                        </a:rPr>
                        <a:t>Identifying and assessing </a:t>
                      </a:r>
                      <a:r>
                        <a:rPr lang="en-US" sz="2400" b="1" dirty="0" smtClean="0">
                          <a:solidFill>
                            <a:srgbClr val="002A5C"/>
                          </a:solidFill>
                          <a:latin typeface="Arial" charset="0"/>
                          <a:ea typeface="Arial" charset="0"/>
                          <a:cs typeface="Arial" charset="0"/>
                        </a:rPr>
                        <a:t>unstable patients,</a:t>
                      </a:r>
                      <a:r>
                        <a:rPr lang="en-US" sz="2400" dirty="0" smtClean="0">
                          <a:solidFill>
                            <a:srgbClr val="002A5C"/>
                          </a:solidFill>
                          <a:latin typeface="Arial" charset="0"/>
                          <a:ea typeface="Arial" charset="0"/>
                          <a:cs typeface="Arial" charset="0"/>
                        </a:rPr>
                        <a:t> providing initial management, and obtaining help</a:t>
                      </a:r>
                    </a:p>
                    <a:p>
                      <a:endParaRPr lang="en-US" sz="2400" dirty="0">
                        <a:solidFill>
                          <a:srgbClr val="002A5C"/>
                        </a:solidFill>
                        <a:latin typeface="Arial" charset="0"/>
                        <a:ea typeface="Arial" charset="0"/>
                        <a:cs typeface="Arial" charset="0"/>
                      </a:endParaRPr>
                    </a:p>
                  </a:txBody>
                  <a:tcPr/>
                </a:tc>
              </a:tr>
              <a:tr h="370840">
                <a:tc>
                  <a:txBody>
                    <a:bodyPr/>
                    <a:lstStyle/>
                    <a:p>
                      <a:r>
                        <a:rPr lang="en-US" sz="2400" dirty="0" smtClean="0">
                          <a:solidFill>
                            <a:srgbClr val="002A5C"/>
                          </a:solidFill>
                          <a:latin typeface="Arial" charset="0"/>
                          <a:ea typeface="Arial" charset="0"/>
                          <a:cs typeface="Arial" charset="0"/>
                        </a:rPr>
                        <a:t>TD3 </a:t>
                      </a:r>
                      <a:endParaRPr lang="en-US" sz="2400" dirty="0">
                        <a:solidFill>
                          <a:srgbClr val="002A5C"/>
                        </a:solidFill>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A5C"/>
                          </a:solidFill>
                          <a:latin typeface="Arial" charset="0"/>
                          <a:ea typeface="Arial" charset="0"/>
                          <a:cs typeface="Arial" charset="0"/>
                        </a:rPr>
                        <a:t>Performing the </a:t>
                      </a:r>
                      <a:r>
                        <a:rPr lang="en-US" sz="2400" b="1" dirty="0" smtClean="0">
                          <a:solidFill>
                            <a:srgbClr val="002A5C"/>
                          </a:solidFill>
                          <a:latin typeface="Arial" charset="0"/>
                          <a:ea typeface="Arial" charset="0"/>
                          <a:cs typeface="Arial" charset="0"/>
                        </a:rPr>
                        <a:t>basic procedures </a:t>
                      </a:r>
                      <a:r>
                        <a:rPr lang="en-US" sz="2400" dirty="0" smtClean="0">
                          <a:solidFill>
                            <a:srgbClr val="002A5C"/>
                          </a:solidFill>
                          <a:latin typeface="Arial" charset="0"/>
                          <a:ea typeface="Arial" charset="0"/>
                          <a:cs typeface="Arial" charset="0"/>
                        </a:rPr>
                        <a:t>of internal medicine</a:t>
                      </a:r>
                    </a:p>
                    <a:p>
                      <a:endParaRPr lang="en-US" sz="2400" dirty="0">
                        <a:solidFill>
                          <a:srgbClr val="002A5C"/>
                        </a:solidFill>
                        <a:latin typeface="Arial" charset="0"/>
                        <a:ea typeface="Arial" charset="0"/>
                        <a:cs typeface="Arial" charset="0"/>
                      </a:endParaRPr>
                    </a:p>
                  </a:txBody>
                  <a:tcPr/>
                </a:tc>
              </a:tr>
            </a:tbl>
          </a:graphicData>
        </a:graphic>
      </p:graphicFrame>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36363431"/>
      </p:ext>
    </p:extLst>
  </p:cSld>
  <p:clrMapOvr>
    <a:masterClrMapping/>
  </p:clrMapOvr>
  <mc:AlternateContent xmlns:mc="http://schemas.openxmlformats.org/markup-compatibility/2006" xmlns:p14="http://schemas.microsoft.com/office/powerpoint/2010/main">
    <mc:Choice Requires="p14">
      <p:transition spd="slow" p14:dur="2000" advTm="15495"/>
    </mc:Choice>
    <mc:Fallback xmlns="">
      <p:transition spd="slow" advTm="1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600" y="152400"/>
            <a:ext cx="8229600" cy="1143000"/>
          </a:xfrm>
        </p:spPr>
        <p:txBody>
          <a:bodyPr>
            <a:normAutofit fontScale="90000"/>
          </a:bodyPr>
          <a:lstStyle/>
          <a:p>
            <a:r>
              <a:rPr lang="en-US" sz="3600" b="1" dirty="0">
                <a:solidFill>
                  <a:srgbClr val="002A5C"/>
                </a:solidFill>
                <a:latin typeface="Arial" charset="0"/>
                <a:ea typeface="Arial" charset="0"/>
                <a:cs typeface="Arial" charset="0"/>
              </a:rPr>
              <a:t>Foundations of Discipline - EPAs </a:t>
            </a:r>
            <a:r>
              <a:rPr lang="en-US" sz="3600" dirty="0">
                <a:solidFill>
                  <a:srgbClr val="002A5C"/>
                </a:solidFill>
                <a:latin typeface="Arial" charset="0"/>
                <a:ea typeface="Arial" charset="0"/>
                <a:cs typeface="Arial" charset="0"/>
              </a:rPr>
              <a:t/>
            </a:r>
            <a:br>
              <a:rPr lang="en-US" sz="3600" dirty="0">
                <a:solidFill>
                  <a:srgbClr val="002A5C"/>
                </a:solidFill>
                <a:latin typeface="Arial" charset="0"/>
                <a:ea typeface="Arial" charset="0"/>
                <a:cs typeface="Arial" charset="0"/>
              </a:rPr>
            </a:br>
            <a:r>
              <a:rPr lang="en-US" sz="3600" dirty="0">
                <a:solidFill>
                  <a:srgbClr val="002A5C"/>
                </a:solidFill>
                <a:latin typeface="Arial" charset="0"/>
                <a:ea typeface="Arial" charset="0"/>
                <a:cs typeface="Arial" charset="0"/>
              </a:rPr>
              <a:t>(PGY-1 – Blocks 5 - 13) </a:t>
            </a:r>
            <a:endParaRPr lang="en-US" sz="3600" dirty="0">
              <a:latin typeface="Arial" charset="0"/>
              <a:ea typeface="Arial" charset="0"/>
              <a:cs typeface="Arial"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46624247"/>
              </p:ext>
            </p:extLst>
          </p:nvPr>
        </p:nvGraphicFramePr>
        <p:xfrm>
          <a:off x="76200" y="1584960"/>
          <a:ext cx="8902337" cy="5120640"/>
        </p:xfrm>
        <a:graphic>
          <a:graphicData uri="http://schemas.openxmlformats.org/drawingml/2006/table">
            <a:tbl>
              <a:tblPr firstRow="1" bandRow="1">
                <a:tableStyleId>{5C22544A-7EE6-4342-B048-85BDC9FD1C3A}</a:tableStyleId>
              </a:tblPr>
              <a:tblGrid>
                <a:gridCol w="977538"/>
                <a:gridCol w="7924799"/>
              </a:tblGrid>
              <a:tr h="370840">
                <a:tc>
                  <a:txBody>
                    <a:bodyPr/>
                    <a:lstStyle/>
                    <a:p>
                      <a:r>
                        <a:rPr lang="en-US" sz="2000" dirty="0" smtClean="0">
                          <a:solidFill>
                            <a:schemeClr val="bg1"/>
                          </a:solidFill>
                          <a:latin typeface="Arial" charset="0"/>
                          <a:ea typeface="Arial" charset="0"/>
                          <a:cs typeface="Arial" charset="0"/>
                        </a:rPr>
                        <a:t>EPA</a:t>
                      </a:r>
                      <a:r>
                        <a:rPr lang="en-US" sz="2000" baseline="0" dirty="0" smtClean="0">
                          <a:solidFill>
                            <a:schemeClr val="bg1"/>
                          </a:solidFill>
                          <a:latin typeface="Arial" charset="0"/>
                          <a:ea typeface="Arial" charset="0"/>
                          <a:cs typeface="Arial" charset="0"/>
                        </a:rPr>
                        <a:t> #</a:t>
                      </a:r>
                      <a:endParaRPr lang="en-US" sz="2000" dirty="0">
                        <a:solidFill>
                          <a:schemeClr val="bg1"/>
                        </a:solidFill>
                        <a:latin typeface="Arial" charset="0"/>
                        <a:ea typeface="Arial" charset="0"/>
                        <a:cs typeface="Arial" charset="0"/>
                      </a:endParaRPr>
                    </a:p>
                  </a:txBody>
                  <a:tcPr marL="70039" marR="70039" marT="34290" marB="34290"/>
                </a:tc>
                <a:tc>
                  <a:txBody>
                    <a:bodyPr/>
                    <a:lstStyle/>
                    <a:p>
                      <a:r>
                        <a:rPr lang="en-US" sz="2000" dirty="0" smtClean="0">
                          <a:solidFill>
                            <a:schemeClr val="bg1"/>
                          </a:solidFill>
                          <a:latin typeface="Arial" charset="0"/>
                          <a:ea typeface="Arial" charset="0"/>
                          <a:cs typeface="Arial" charset="0"/>
                        </a:rPr>
                        <a:t>Title</a:t>
                      </a:r>
                      <a:r>
                        <a:rPr lang="en-US" sz="2000" baseline="0" dirty="0" smtClean="0">
                          <a:solidFill>
                            <a:schemeClr val="bg1"/>
                          </a:solidFill>
                          <a:latin typeface="Arial" charset="0"/>
                          <a:ea typeface="Arial" charset="0"/>
                          <a:cs typeface="Arial" charset="0"/>
                        </a:rPr>
                        <a:t> of EPA</a:t>
                      </a:r>
                      <a:endParaRPr lang="en-US" sz="2000" dirty="0">
                        <a:solidFill>
                          <a:schemeClr val="bg1"/>
                        </a:solidFill>
                        <a:latin typeface="Arial" charset="0"/>
                        <a:ea typeface="Arial" charset="0"/>
                        <a:cs typeface="Arial" charset="0"/>
                      </a:endParaRP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FD1</a:t>
                      </a:r>
                      <a:endParaRPr lang="en-US" sz="2000" dirty="0">
                        <a:solidFill>
                          <a:srgbClr val="002A5C"/>
                        </a:solidFill>
                        <a:latin typeface="Arial" charset="0"/>
                        <a:ea typeface="Arial" charset="0"/>
                        <a:cs typeface="Arial" charset="0"/>
                      </a:endParaRPr>
                    </a:p>
                  </a:txBody>
                  <a:tcPr marL="70039" marR="70039"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2A5C"/>
                          </a:solidFill>
                          <a:latin typeface="Arial" charset="0"/>
                          <a:ea typeface="Arial" charset="0"/>
                          <a:cs typeface="Arial" charset="0"/>
                        </a:rPr>
                        <a:t>Assessing, diagnosing, and initiating management </a:t>
                      </a:r>
                      <a:r>
                        <a:rPr lang="en-US" sz="2000" dirty="0" smtClean="0">
                          <a:solidFill>
                            <a:srgbClr val="002A5C"/>
                          </a:solidFill>
                          <a:latin typeface="Arial" charset="0"/>
                          <a:ea typeface="Arial" charset="0"/>
                          <a:cs typeface="Arial" charset="0"/>
                        </a:rPr>
                        <a:t>for patients with </a:t>
                      </a:r>
                      <a:r>
                        <a:rPr lang="en-US" sz="2000" b="0" dirty="0" smtClean="0">
                          <a:solidFill>
                            <a:srgbClr val="002A5C"/>
                          </a:solidFill>
                          <a:latin typeface="Arial" charset="0"/>
                          <a:ea typeface="Arial" charset="0"/>
                          <a:cs typeface="Arial" charset="0"/>
                        </a:rPr>
                        <a:t>common acute medical presentations in a</a:t>
                      </a:r>
                      <a:r>
                        <a:rPr lang="en-US" sz="2000" dirty="0" smtClean="0">
                          <a:solidFill>
                            <a:srgbClr val="002A5C"/>
                          </a:solidFill>
                          <a:latin typeface="Arial" charset="0"/>
                          <a:ea typeface="Arial" charset="0"/>
                          <a:cs typeface="Arial" charset="0"/>
                        </a:rPr>
                        <a:t>cute care settings</a:t>
                      </a: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FD2</a:t>
                      </a:r>
                      <a:endParaRPr lang="en-US" sz="2000" dirty="0">
                        <a:solidFill>
                          <a:srgbClr val="002A5C"/>
                        </a:solidFill>
                        <a:latin typeface="Arial" charset="0"/>
                        <a:ea typeface="Arial" charset="0"/>
                        <a:cs typeface="Arial" charset="0"/>
                      </a:endParaRPr>
                    </a:p>
                  </a:txBody>
                  <a:tcPr marL="70039" marR="70039"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2A5C"/>
                          </a:solidFill>
                          <a:latin typeface="Arial" charset="0"/>
                          <a:ea typeface="Arial" charset="0"/>
                          <a:cs typeface="Arial" charset="0"/>
                        </a:rPr>
                        <a:t>Managing patients</a:t>
                      </a:r>
                      <a:r>
                        <a:rPr lang="en-US" sz="2000" dirty="0" smtClean="0">
                          <a:solidFill>
                            <a:srgbClr val="002A5C"/>
                          </a:solidFill>
                          <a:latin typeface="Arial" charset="0"/>
                          <a:ea typeface="Arial" charset="0"/>
                          <a:cs typeface="Arial" charset="0"/>
                        </a:rPr>
                        <a:t> </a:t>
                      </a:r>
                      <a:r>
                        <a:rPr lang="en-US" sz="2000" b="1" dirty="0" smtClean="0">
                          <a:solidFill>
                            <a:srgbClr val="002A5C"/>
                          </a:solidFill>
                          <a:latin typeface="Arial" charset="0"/>
                          <a:ea typeface="Arial" charset="0"/>
                          <a:cs typeface="Arial" charset="0"/>
                        </a:rPr>
                        <a:t>admitted</a:t>
                      </a:r>
                      <a:r>
                        <a:rPr lang="en-US" sz="2000" dirty="0" smtClean="0">
                          <a:solidFill>
                            <a:srgbClr val="002A5C"/>
                          </a:solidFill>
                          <a:latin typeface="Arial" charset="0"/>
                          <a:ea typeface="Arial" charset="0"/>
                          <a:cs typeface="Arial" charset="0"/>
                        </a:rPr>
                        <a:t> to acute care settings with common medical problems and advancing their care plans</a:t>
                      </a: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FD3</a:t>
                      </a:r>
                      <a:endParaRPr lang="en-US" sz="2000" dirty="0">
                        <a:solidFill>
                          <a:srgbClr val="002A5C"/>
                        </a:solidFill>
                        <a:latin typeface="Arial" charset="0"/>
                        <a:ea typeface="Arial" charset="0"/>
                        <a:cs typeface="Arial" charset="0"/>
                      </a:endParaRPr>
                    </a:p>
                  </a:txBody>
                  <a:tcPr marL="70039" marR="70039"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2A5C"/>
                          </a:solidFill>
                          <a:latin typeface="Arial" charset="0"/>
                          <a:ea typeface="Arial" charset="0"/>
                          <a:cs typeface="Arial" charset="0"/>
                        </a:rPr>
                        <a:t>Consulting specialists and other health professionals</a:t>
                      </a:r>
                      <a:r>
                        <a:rPr lang="en-US" sz="2000" dirty="0" smtClean="0">
                          <a:solidFill>
                            <a:srgbClr val="002A5C"/>
                          </a:solidFill>
                          <a:latin typeface="Arial" charset="0"/>
                          <a:ea typeface="Arial" charset="0"/>
                          <a:cs typeface="Arial" charset="0"/>
                        </a:rPr>
                        <a:t>, synthesizing recommendations, and integrating these into the care plan</a:t>
                      </a: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FD4</a:t>
                      </a:r>
                      <a:endParaRPr lang="en-US" sz="2000" dirty="0">
                        <a:solidFill>
                          <a:srgbClr val="002A5C"/>
                        </a:solidFill>
                        <a:latin typeface="Arial" charset="0"/>
                        <a:ea typeface="Arial" charset="0"/>
                        <a:cs typeface="Arial" charset="0"/>
                      </a:endParaRPr>
                    </a:p>
                  </a:txBody>
                  <a:tcPr marL="70039" marR="70039" marT="34290" marB="34290"/>
                </a:tc>
                <a:tc>
                  <a:txBody>
                    <a:bodyPr/>
                    <a:lstStyle/>
                    <a:p>
                      <a:r>
                        <a:rPr lang="en-US" sz="2000" dirty="0" smtClean="0">
                          <a:solidFill>
                            <a:srgbClr val="002A5C"/>
                          </a:solidFill>
                          <a:latin typeface="Arial" charset="0"/>
                          <a:ea typeface="Arial" charset="0"/>
                          <a:cs typeface="Arial" charset="0"/>
                        </a:rPr>
                        <a:t>Formulating, communicating, and implementing </a:t>
                      </a:r>
                      <a:r>
                        <a:rPr lang="en-US" sz="2000" b="1" dirty="0" smtClean="0">
                          <a:solidFill>
                            <a:srgbClr val="002A5C"/>
                          </a:solidFill>
                          <a:latin typeface="Arial" charset="0"/>
                          <a:ea typeface="Arial" charset="0"/>
                          <a:cs typeface="Arial" charset="0"/>
                        </a:rPr>
                        <a:t>discharge plans </a:t>
                      </a:r>
                      <a:r>
                        <a:rPr lang="en-US" sz="2000" dirty="0" smtClean="0">
                          <a:solidFill>
                            <a:srgbClr val="002A5C"/>
                          </a:solidFill>
                          <a:latin typeface="Arial" charset="0"/>
                          <a:ea typeface="Arial" charset="0"/>
                          <a:cs typeface="Arial" charset="0"/>
                        </a:rPr>
                        <a:t>for patients with common medical conditions from acute care settings</a:t>
                      </a:r>
                      <a:endParaRPr lang="en-US" sz="2000" dirty="0">
                        <a:solidFill>
                          <a:srgbClr val="002A5C"/>
                        </a:solidFill>
                        <a:latin typeface="Arial" charset="0"/>
                        <a:ea typeface="Arial" charset="0"/>
                        <a:cs typeface="Arial" charset="0"/>
                      </a:endParaRP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FD5</a:t>
                      </a:r>
                      <a:endParaRPr lang="en-US" sz="2000" dirty="0">
                        <a:solidFill>
                          <a:srgbClr val="002A5C"/>
                        </a:solidFill>
                        <a:latin typeface="Arial" charset="0"/>
                        <a:ea typeface="Arial" charset="0"/>
                        <a:cs typeface="Arial" charset="0"/>
                      </a:endParaRPr>
                    </a:p>
                  </a:txBody>
                  <a:tcPr marL="70039" marR="70039"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2A5C"/>
                          </a:solidFill>
                          <a:latin typeface="Arial" charset="0"/>
                          <a:ea typeface="Arial" charset="0"/>
                          <a:cs typeface="Arial" charset="0"/>
                        </a:rPr>
                        <a:t>Assessing and providing targeted </a:t>
                      </a:r>
                      <a:r>
                        <a:rPr lang="en-US" sz="2000" b="1" dirty="0" smtClean="0">
                          <a:solidFill>
                            <a:srgbClr val="002A5C"/>
                          </a:solidFill>
                          <a:latin typeface="Arial" charset="0"/>
                          <a:ea typeface="Arial" charset="0"/>
                          <a:cs typeface="Arial" charset="0"/>
                        </a:rPr>
                        <a:t>treatment for unstable patients </a:t>
                      </a:r>
                      <a:r>
                        <a:rPr lang="en-US" sz="2000" dirty="0" smtClean="0">
                          <a:solidFill>
                            <a:srgbClr val="002A5C"/>
                          </a:solidFill>
                          <a:latin typeface="Arial" charset="0"/>
                          <a:ea typeface="Arial" charset="0"/>
                          <a:cs typeface="Arial" charset="0"/>
                        </a:rPr>
                        <a:t>and consulting as needed</a:t>
                      </a: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FD6</a:t>
                      </a:r>
                      <a:endParaRPr lang="en-US" sz="2000" dirty="0">
                        <a:solidFill>
                          <a:srgbClr val="002A5C"/>
                        </a:solidFill>
                        <a:latin typeface="Arial" charset="0"/>
                        <a:ea typeface="Arial" charset="0"/>
                        <a:cs typeface="Arial" charset="0"/>
                      </a:endParaRPr>
                    </a:p>
                  </a:txBody>
                  <a:tcPr marL="70039" marR="70039"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2A5C"/>
                          </a:solidFill>
                          <a:latin typeface="Arial" charset="0"/>
                          <a:ea typeface="Arial" charset="0"/>
                          <a:cs typeface="Arial" charset="0"/>
                        </a:rPr>
                        <a:t>Discussing and establishing patients’ </a:t>
                      </a:r>
                      <a:r>
                        <a:rPr lang="en-US" sz="2000" b="1" dirty="0" smtClean="0">
                          <a:solidFill>
                            <a:srgbClr val="002A5C"/>
                          </a:solidFill>
                          <a:latin typeface="Arial" charset="0"/>
                          <a:ea typeface="Arial" charset="0"/>
                          <a:cs typeface="Arial" charset="0"/>
                        </a:rPr>
                        <a:t>goals of care</a:t>
                      </a:r>
                    </a:p>
                  </a:txBody>
                  <a:tcPr marL="70039" marR="70039" marT="34290" marB="34290"/>
                </a:tc>
              </a:tr>
              <a:tr h="370840">
                <a:tc>
                  <a:txBody>
                    <a:bodyPr/>
                    <a:lstStyle/>
                    <a:p>
                      <a:r>
                        <a:rPr lang="en-US" sz="2000" dirty="0" smtClean="0">
                          <a:solidFill>
                            <a:srgbClr val="002A5C"/>
                          </a:solidFill>
                          <a:latin typeface="Arial" charset="0"/>
                          <a:ea typeface="Arial" charset="0"/>
                          <a:cs typeface="Arial" charset="0"/>
                        </a:rPr>
                        <a:t>FD7</a:t>
                      </a:r>
                      <a:endParaRPr lang="en-US" sz="2000" dirty="0">
                        <a:solidFill>
                          <a:srgbClr val="002A5C"/>
                        </a:solidFill>
                        <a:latin typeface="Arial" charset="0"/>
                        <a:ea typeface="Arial" charset="0"/>
                        <a:cs typeface="Arial" charset="0"/>
                      </a:endParaRPr>
                    </a:p>
                  </a:txBody>
                  <a:tcPr marL="70039" marR="70039"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2A5C"/>
                          </a:solidFill>
                          <a:latin typeface="Arial" charset="0"/>
                          <a:ea typeface="Arial" charset="0"/>
                          <a:cs typeface="Arial" charset="0"/>
                        </a:rPr>
                        <a:t>Identifying </a:t>
                      </a:r>
                      <a:r>
                        <a:rPr lang="en-US" sz="2000" b="1" dirty="0" smtClean="0">
                          <a:solidFill>
                            <a:srgbClr val="002A5C"/>
                          </a:solidFill>
                          <a:latin typeface="Arial" charset="0"/>
                          <a:ea typeface="Arial" charset="0"/>
                          <a:cs typeface="Arial" charset="0"/>
                        </a:rPr>
                        <a:t>personal learning needs </a:t>
                      </a:r>
                      <a:r>
                        <a:rPr lang="en-US" sz="2000" dirty="0" smtClean="0">
                          <a:solidFill>
                            <a:srgbClr val="002A5C"/>
                          </a:solidFill>
                          <a:latin typeface="Arial" charset="0"/>
                          <a:ea typeface="Arial" charset="0"/>
                          <a:cs typeface="Arial" charset="0"/>
                        </a:rPr>
                        <a:t>while caring for patients and addressing those needs</a:t>
                      </a:r>
                    </a:p>
                  </a:txBody>
                  <a:tcPr marL="70039" marR="70039" marT="34290" marB="34290"/>
                </a:tc>
              </a:tr>
            </a:tbl>
          </a:graphicData>
        </a:graphic>
      </p:graphicFrame>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2561438"/>
      </p:ext>
    </p:extLst>
  </p:cSld>
  <p:clrMapOvr>
    <a:masterClrMapping/>
  </p:clrMapOvr>
  <mc:AlternateContent xmlns:mc="http://schemas.openxmlformats.org/markup-compatibility/2006" xmlns:p14="http://schemas.microsoft.com/office/powerpoint/2010/main">
    <mc:Choice Requires="p14">
      <p:transition spd="slow" p14:dur="2000" advTm="29261"/>
    </mc:Choice>
    <mc:Fallback xmlns="">
      <p:transition spd="slow" advTm="2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1830" y="-228600"/>
            <a:ext cx="8229600" cy="1143000"/>
          </a:xfrm>
        </p:spPr>
        <p:txBody>
          <a:bodyPr>
            <a:normAutofit/>
          </a:bodyPr>
          <a:lstStyle/>
          <a:p>
            <a:r>
              <a:rPr lang="en-US" sz="3600" dirty="0">
                <a:latin typeface="Arial" charset="0"/>
                <a:ea typeface="Arial" charset="0"/>
                <a:cs typeface="Arial" charset="0"/>
              </a:rPr>
              <a:t>Core of Discipline </a:t>
            </a:r>
            <a:r>
              <a:rPr lang="en-US" sz="3600" dirty="0" smtClean="0">
                <a:latin typeface="Arial" charset="0"/>
                <a:ea typeface="Arial" charset="0"/>
                <a:cs typeface="Arial" charset="0"/>
              </a:rPr>
              <a:t>EPAs (PGY2&amp;3)</a:t>
            </a:r>
            <a:endParaRPr lang="en-US" sz="3600" dirty="0">
              <a:latin typeface="Arial" charset="0"/>
              <a:ea typeface="Arial" charset="0"/>
              <a:cs typeface="Arial" charset="0"/>
            </a:endParaRPr>
          </a:p>
        </p:txBody>
      </p:sp>
      <p:graphicFrame>
        <p:nvGraphicFramePr>
          <p:cNvPr id="6" name="Content Placeholder 5"/>
          <p:cNvGraphicFramePr>
            <a:graphicFrameLocks noGrp="1"/>
          </p:cNvGraphicFramePr>
          <p:nvPr>
            <p:ph idx="1"/>
          </p:nvPr>
        </p:nvGraphicFramePr>
        <p:xfrm>
          <a:off x="165461" y="685800"/>
          <a:ext cx="8902337" cy="6342380"/>
        </p:xfrm>
        <a:graphic>
          <a:graphicData uri="http://schemas.openxmlformats.org/drawingml/2006/table">
            <a:tbl>
              <a:tblPr firstRow="1" bandRow="1">
                <a:tableStyleId>{5C22544A-7EE6-4342-B048-85BDC9FD1C3A}</a:tableStyleId>
              </a:tblPr>
              <a:tblGrid>
                <a:gridCol w="977538"/>
                <a:gridCol w="7924799"/>
              </a:tblGrid>
              <a:tr h="370840">
                <a:tc>
                  <a:txBody>
                    <a:bodyPr/>
                    <a:lstStyle/>
                    <a:p>
                      <a:r>
                        <a:rPr lang="en-US" sz="2000" dirty="0" smtClean="0">
                          <a:solidFill>
                            <a:schemeClr val="bg1"/>
                          </a:solidFill>
                          <a:latin typeface="Arial" charset="0"/>
                          <a:ea typeface="Arial" charset="0"/>
                          <a:cs typeface="Arial" charset="0"/>
                        </a:rPr>
                        <a:t>EPA</a:t>
                      </a:r>
                      <a:r>
                        <a:rPr lang="en-US" sz="2000" baseline="0" dirty="0" smtClean="0">
                          <a:solidFill>
                            <a:schemeClr val="bg1"/>
                          </a:solidFill>
                          <a:latin typeface="Arial" charset="0"/>
                          <a:ea typeface="Arial" charset="0"/>
                          <a:cs typeface="Arial" charset="0"/>
                        </a:rPr>
                        <a:t> #</a:t>
                      </a:r>
                      <a:endParaRPr lang="en-US" sz="2000" dirty="0">
                        <a:solidFill>
                          <a:schemeClr val="bg1"/>
                        </a:solidFill>
                        <a:latin typeface="Arial" charset="0"/>
                        <a:ea typeface="Arial" charset="0"/>
                        <a:cs typeface="Arial" charset="0"/>
                      </a:endParaRPr>
                    </a:p>
                  </a:txBody>
                  <a:tcPr marL="70039" marR="70039" marT="34290" marB="34290"/>
                </a:tc>
                <a:tc>
                  <a:txBody>
                    <a:bodyPr/>
                    <a:lstStyle/>
                    <a:p>
                      <a:r>
                        <a:rPr lang="en-US" sz="2000" dirty="0" smtClean="0">
                          <a:solidFill>
                            <a:schemeClr val="bg1"/>
                          </a:solidFill>
                          <a:latin typeface="Arial" charset="0"/>
                          <a:ea typeface="Arial" charset="0"/>
                          <a:cs typeface="Arial" charset="0"/>
                        </a:rPr>
                        <a:t>Title</a:t>
                      </a:r>
                      <a:r>
                        <a:rPr lang="en-US" sz="2000" baseline="0" dirty="0" smtClean="0">
                          <a:solidFill>
                            <a:schemeClr val="bg1"/>
                          </a:solidFill>
                          <a:latin typeface="Arial" charset="0"/>
                          <a:ea typeface="Arial" charset="0"/>
                          <a:cs typeface="Arial" charset="0"/>
                        </a:rPr>
                        <a:t> of EPA</a:t>
                      </a:r>
                      <a:endParaRPr lang="en-US" sz="2000" dirty="0">
                        <a:solidFill>
                          <a:schemeClr val="bg1"/>
                        </a:solidFill>
                        <a:latin typeface="Arial" charset="0"/>
                        <a:ea typeface="Arial" charset="0"/>
                        <a:cs typeface="Arial" charset="0"/>
                      </a:endParaRPr>
                    </a:p>
                  </a:txBody>
                  <a:tcPr marL="70039" marR="70039" marT="34290" marB="34290"/>
                </a:tc>
              </a:tr>
              <a:tr h="370840">
                <a:tc>
                  <a:txBody>
                    <a:bodyPr/>
                    <a:lstStyle/>
                    <a:p>
                      <a:r>
                        <a:rPr lang="en-US" sz="1800" dirty="0" smtClean="0">
                          <a:latin typeface="Arial" charset="0"/>
                          <a:ea typeface="Arial" charset="0"/>
                          <a:cs typeface="Arial" charset="0"/>
                        </a:rPr>
                        <a:t>CD1</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Assessing, diagnosing &amp; managing patients with </a:t>
                      </a:r>
                      <a:r>
                        <a:rPr lang="en-US" sz="1800" b="1" dirty="0" smtClean="0">
                          <a:latin typeface="Arial" charset="0"/>
                          <a:ea typeface="Arial" charset="0"/>
                          <a:cs typeface="Arial" charset="0"/>
                        </a:rPr>
                        <a:t>complex or atypical acute medical presentations</a:t>
                      </a:r>
                    </a:p>
                  </a:txBody>
                  <a:tcPr/>
                </a:tc>
              </a:tr>
              <a:tr h="370840">
                <a:tc>
                  <a:txBody>
                    <a:bodyPr/>
                    <a:lstStyle/>
                    <a:p>
                      <a:r>
                        <a:rPr lang="en-US" sz="1800" dirty="0" smtClean="0">
                          <a:latin typeface="Arial" charset="0"/>
                          <a:ea typeface="Arial" charset="0"/>
                          <a:cs typeface="Arial" charset="0"/>
                        </a:rPr>
                        <a:t>CD2</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Assessing, diagnosing, and managing patients with</a:t>
                      </a:r>
                      <a:r>
                        <a:rPr lang="en-US" sz="1800" b="1" dirty="0" smtClean="0">
                          <a:latin typeface="Arial" charset="0"/>
                          <a:ea typeface="Arial" charset="0"/>
                          <a:cs typeface="Arial" charset="0"/>
                        </a:rPr>
                        <a:t> complex chronic diseases</a:t>
                      </a:r>
                    </a:p>
                  </a:txBody>
                  <a:tcPr/>
                </a:tc>
              </a:tr>
              <a:tr h="370840">
                <a:tc>
                  <a:txBody>
                    <a:bodyPr/>
                    <a:lstStyle/>
                    <a:p>
                      <a:r>
                        <a:rPr lang="en-US" sz="1800" dirty="0" smtClean="0">
                          <a:latin typeface="Arial" charset="0"/>
                          <a:ea typeface="Arial" charset="0"/>
                          <a:cs typeface="Arial" charset="0"/>
                        </a:rPr>
                        <a:t>CD3</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Providing internal medicine </a:t>
                      </a:r>
                      <a:r>
                        <a:rPr lang="en-US" sz="1800" b="1" dirty="0" smtClean="0">
                          <a:latin typeface="Arial" charset="0"/>
                          <a:ea typeface="Arial" charset="0"/>
                          <a:cs typeface="Arial" charset="0"/>
                        </a:rPr>
                        <a:t>consultation</a:t>
                      </a:r>
                      <a:r>
                        <a:rPr lang="en-US" sz="1800" dirty="0" smtClean="0">
                          <a:latin typeface="Arial" charset="0"/>
                          <a:ea typeface="Arial" charset="0"/>
                          <a:cs typeface="Arial" charset="0"/>
                        </a:rPr>
                        <a:t> to other clinical services</a:t>
                      </a:r>
                    </a:p>
                  </a:txBody>
                  <a:tcPr/>
                </a:tc>
              </a:tr>
              <a:tr h="370840">
                <a:tc>
                  <a:txBody>
                    <a:bodyPr/>
                    <a:lstStyle/>
                    <a:p>
                      <a:r>
                        <a:rPr lang="en-US" sz="1800" dirty="0" smtClean="0">
                          <a:latin typeface="Arial" charset="0"/>
                          <a:ea typeface="Arial" charset="0"/>
                          <a:cs typeface="Arial" charset="0"/>
                        </a:rPr>
                        <a:t>CD4</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Assessing, resuscitating, and </a:t>
                      </a:r>
                      <a:r>
                        <a:rPr lang="en-US" sz="1800" b="1" dirty="0" smtClean="0">
                          <a:latin typeface="Arial" charset="0"/>
                          <a:ea typeface="Arial" charset="0"/>
                          <a:cs typeface="Arial" charset="0"/>
                        </a:rPr>
                        <a:t>managing unstable</a:t>
                      </a:r>
                      <a:r>
                        <a:rPr lang="en-US" sz="1800" dirty="0" smtClean="0">
                          <a:latin typeface="Arial" charset="0"/>
                          <a:ea typeface="Arial" charset="0"/>
                          <a:cs typeface="Arial" charset="0"/>
                        </a:rPr>
                        <a:t> and critically ill patients</a:t>
                      </a:r>
                    </a:p>
                  </a:txBody>
                  <a:tcPr/>
                </a:tc>
              </a:tr>
              <a:tr h="370840">
                <a:tc>
                  <a:txBody>
                    <a:bodyPr/>
                    <a:lstStyle/>
                    <a:p>
                      <a:r>
                        <a:rPr lang="en-US" sz="1800" dirty="0" smtClean="0">
                          <a:latin typeface="Arial" charset="0"/>
                          <a:ea typeface="Arial" charset="0"/>
                          <a:cs typeface="Arial" charset="0"/>
                        </a:rPr>
                        <a:t>CD5</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Performing the </a:t>
                      </a:r>
                      <a:r>
                        <a:rPr lang="en-US" sz="1800" b="1" dirty="0" smtClean="0">
                          <a:latin typeface="Arial" charset="0"/>
                          <a:ea typeface="Arial" charset="0"/>
                          <a:cs typeface="Arial" charset="0"/>
                        </a:rPr>
                        <a:t>procedures</a:t>
                      </a:r>
                      <a:r>
                        <a:rPr lang="en-US" sz="1800" dirty="0" smtClean="0">
                          <a:latin typeface="Arial" charset="0"/>
                          <a:ea typeface="Arial" charset="0"/>
                          <a:cs typeface="Arial" charset="0"/>
                        </a:rPr>
                        <a:t> of Internal Medicine</a:t>
                      </a:r>
                    </a:p>
                  </a:txBody>
                  <a:tcPr/>
                </a:tc>
              </a:tr>
              <a:tr h="370840">
                <a:tc>
                  <a:txBody>
                    <a:bodyPr/>
                    <a:lstStyle/>
                    <a:p>
                      <a:r>
                        <a:rPr lang="en-US" sz="1800" dirty="0" smtClean="0">
                          <a:latin typeface="Arial" charset="0"/>
                          <a:ea typeface="Arial" charset="0"/>
                          <a:cs typeface="Arial" charset="0"/>
                        </a:rPr>
                        <a:t>CD6</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charset="0"/>
                          <a:ea typeface="Arial" charset="0"/>
                          <a:cs typeface="Arial" charset="0"/>
                        </a:rPr>
                        <a:t>Assessing capacity </a:t>
                      </a:r>
                      <a:r>
                        <a:rPr lang="en-US" sz="1800" dirty="0" smtClean="0">
                          <a:latin typeface="Arial" charset="0"/>
                          <a:ea typeface="Arial" charset="0"/>
                          <a:cs typeface="Arial" charset="0"/>
                        </a:rPr>
                        <a:t>for medical decision-making</a:t>
                      </a:r>
                    </a:p>
                  </a:txBody>
                  <a:tcPr/>
                </a:tc>
              </a:tr>
              <a:tr h="370840">
                <a:tc>
                  <a:txBody>
                    <a:bodyPr/>
                    <a:lstStyle/>
                    <a:p>
                      <a:r>
                        <a:rPr lang="en-US" sz="1800" dirty="0" smtClean="0">
                          <a:latin typeface="Arial" charset="0"/>
                          <a:ea typeface="Arial" charset="0"/>
                          <a:cs typeface="Arial" charset="0"/>
                        </a:rPr>
                        <a:t>CD7	</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charset="0"/>
                          <a:ea typeface="Arial" charset="0"/>
                          <a:cs typeface="Arial" charset="0"/>
                        </a:rPr>
                        <a:t>Discussing serious and/or complex aspects of care </a:t>
                      </a:r>
                      <a:r>
                        <a:rPr lang="en-US" sz="1800" dirty="0" smtClean="0">
                          <a:latin typeface="Arial" charset="0"/>
                          <a:ea typeface="Arial" charset="0"/>
                          <a:cs typeface="Arial" charset="0"/>
                        </a:rPr>
                        <a:t>with patients, families, and caregivers</a:t>
                      </a:r>
                    </a:p>
                  </a:txBody>
                  <a:tcPr/>
                </a:tc>
              </a:tr>
              <a:tr h="370840">
                <a:tc>
                  <a:txBody>
                    <a:bodyPr/>
                    <a:lstStyle/>
                    <a:p>
                      <a:r>
                        <a:rPr lang="en-US" sz="1800" dirty="0" smtClean="0">
                          <a:latin typeface="Arial" charset="0"/>
                          <a:ea typeface="Arial" charset="0"/>
                          <a:cs typeface="Arial" charset="0"/>
                        </a:rPr>
                        <a:t>CD8</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Caring for patients who have experienced a patient </a:t>
                      </a:r>
                      <a:r>
                        <a:rPr lang="en-US" sz="1800" b="1" dirty="0" smtClean="0">
                          <a:latin typeface="Arial" charset="0"/>
                          <a:ea typeface="Arial" charset="0"/>
                          <a:cs typeface="Arial" charset="0"/>
                        </a:rPr>
                        <a:t>safety incident </a:t>
                      </a:r>
                      <a:r>
                        <a:rPr lang="en-US" sz="1800" dirty="0" smtClean="0">
                          <a:latin typeface="Arial" charset="0"/>
                          <a:ea typeface="Arial" charset="0"/>
                          <a:cs typeface="Arial" charset="0"/>
                        </a:rPr>
                        <a:t>(adverse event)</a:t>
                      </a:r>
                    </a:p>
                  </a:txBody>
                  <a:tcPr/>
                </a:tc>
              </a:tr>
              <a:tr h="370840">
                <a:tc>
                  <a:txBody>
                    <a:bodyPr/>
                    <a:lstStyle/>
                    <a:p>
                      <a:r>
                        <a:rPr lang="en-US" sz="1800" dirty="0" smtClean="0">
                          <a:latin typeface="Arial" charset="0"/>
                          <a:ea typeface="Arial" charset="0"/>
                          <a:cs typeface="Arial" charset="0"/>
                        </a:rPr>
                        <a:t>CD9</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Caring for patients at the </a:t>
                      </a:r>
                      <a:r>
                        <a:rPr lang="en-US" sz="1800" b="1" dirty="0" smtClean="0">
                          <a:latin typeface="Arial" charset="0"/>
                          <a:ea typeface="Arial" charset="0"/>
                          <a:cs typeface="Arial" charset="0"/>
                        </a:rPr>
                        <a:t>end of life</a:t>
                      </a:r>
                    </a:p>
                  </a:txBody>
                  <a:tcPr/>
                </a:tc>
              </a:tr>
              <a:tr h="370840">
                <a:tc>
                  <a:txBody>
                    <a:bodyPr/>
                    <a:lstStyle/>
                    <a:p>
                      <a:r>
                        <a:rPr lang="en-US" sz="1800" dirty="0" smtClean="0">
                          <a:latin typeface="Arial" charset="0"/>
                          <a:ea typeface="Arial" charset="0"/>
                          <a:cs typeface="Arial" charset="0"/>
                        </a:rPr>
                        <a:t>CD10</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Implementing </a:t>
                      </a:r>
                      <a:r>
                        <a:rPr lang="en-US" sz="1800" b="1" dirty="0" smtClean="0">
                          <a:latin typeface="Arial" charset="0"/>
                          <a:ea typeface="Arial" charset="0"/>
                          <a:cs typeface="Arial" charset="0"/>
                        </a:rPr>
                        <a:t>health promotion strategies </a:t>
                      </a:r>
                      <a:r>
                        <a:rPr lang="en-US" sz="1800" dirty="0" smtClean="0">
                          <a:latin typeface="Arial" charset="0"/>
                          <a:ea typeface="Arial" charset="0"/>
                          <a:cs typeface="Arial" charset="0"/>
                        </a:rPr>
                        <a:t>in patients with chronic diseases </a:t>
                      </a:r>
                    </a:p>
                  </a:txBody>
                  <a:tcPr/>
                </a:tc>
              </a:tr>
              <a:tr h="370840">
                <a:tc>
                  <a:txBody>
                    <a:bodyPr/>
                    <a:lstStyle/>
                    <a:p>
                      <a:r>
                        <a:rPr lang="en-US" sz="1800" dirty="0" smtClean="0">
                          <a:latin typeface="Arial" charset="0"/>
                          <a:ea typeface="Arial" charset="0"/>
                          <a:cs typeface="Arial" charset="0"/>
                        </a:rPr>
                        <a:t>CD11 </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charset="0"/>
                          <a:ea typeface="Arial" charset="0"/>
                          <a:cs typeface="Arial" charset="0"/>
                        </a:rPr>
                        <a:t>Teaching and assessing junior learners </a:t>
                      </a:r>
                      <a:r>
                        <a:rPr lang="en-US" sz="1800" dirty="0" smtClean="0">
                          <a:latin typeface="Arial" charset="0"/>
                          <a:ea typeface="Arial" charset="0"/>
                          <a:cs typeface="Arial" charset="0"/>
                        </a:rPr>
                        <a:t>through supervised delivery of clinical care</a:t>
                      </a:r>
                    </a:p>
                    <a:p>
                      <a:endParaRPr lang="en-US" dirty="0">
                        <a:latin typeface="Arial" charset="0"/>
                        <a:ea typeface="Arial" charset="0"/>
                        <a:cs typeface="Arial" charset="0"/>
                      </a:endParaRPr>
                    </a:p>
                  </a:txBody>
                  <a:tcPr/>
                </a:tc>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23461442"/>
      </p:ext>
    </p:extLst>
  </p:cSld>
  <p:clrMapOvr>
    <a:masterClrMapping/>
  </p:clrMapOvr>
  <mc:AlternateContent xmlns:mc="http://schemas.openxmlformats.org/markup-compatibility/2006" xmlns:p14="http://schemas.microsoft.com/office/powerpoint/2010/main">
    <mc:Choice Requires="p14">
      <p:transition spd="slow" p14:dur="2000" advTm="43005"/>
    </mc:Choice>
    <mc:Fallback xmlns="">
      <p:transition spd="slow" advTm="4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023" y="30480"/>
            <a:ext cx="8229600" cy="1143000"/>
          </a:xfrm>
        </p:spPr>
        <p:txBody>
          <a:bodyPr/>
          <a:lstStyle/>
          <a:p>
            <a:r>
              <a:rPr lang="en-US" dirty="0">
                <a:latin typeface="Arial" charset="0"/>
                <a:ea typeface="Arial" charset="0"/>
                <a:cs typeface="Arial" charset="0"/>
              </a:rPr>
              <a:t>Transition to </a:t>
            </a:r>
            <a:r>
              <a:rPr lang="en-US" dirty="0" smtClean="0">
                <a:latin typeface="Arial" charset="0"/>
                <a:ea typeface="Arial" charset="0"/>
                <a:cs typeface="Arial" charset="0"/>
              </a:rPr>
              <a:t>Practice (PGY4)</a:t>
            </a:r>
            <a:endParaRPr lang="en-US" dirty="0">
              <a:latin typeface="Arial" charset="0"/>
              <a:ea typeface="Arial" charset="0"/>
              <a:cs typeface="Arial"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9756910"/>
              </p:ext>
            </p:extLst>
          </p:nvPr>
        </p:nvGraphicFramePr>
        <p:xfrm>
          <a:off x="455023" y="1180011"/>
          <a:ext cx="8229600" cy="5534660"/>
        </p:xfrm>
        <a:graphic>
          <a:graphicData uri="http://schemas.openxmlformats.org/drawingml/2006/table">
            <a:tbl>
              <a:tblPr firstRow="1" bandRow="1">
                <a:tableStyleId>{5C22544A-7EE6-4342-B048-85BDC9FD1C3A}</a:tableStyleId>
              </a:tblPr>
              <a:tblGrid>
                <a:gridCol w="914400"/>
                <a:gridCol w="7315200"/>
              </a:tblGrid>
              <a:tr h="370840">
                <a:tc>
                  <a:txBody>
                    <a:bodyPr/>
                    <a:lstStyle/>
                    <a:p>
                      <a:r>
                        <a:rPr lang="en-US" dirty="0" smtClean="0">
                          <a:latin typeface="Arial" charset="0"/>
                          <a:ea typeface="Arial" charset="0"/>
                          <a:cs typeface="Arial" charset="0"/>
                        </a:rPr>
                        <a:t>EPA #</a:t>
                      </a:r>
                      <a:endParaRPr lang="en-US" dirty="0">
                        <a:latin typeface="Arial" charset="0"/>
                        <a:ea typeface="Arial" charset="0"/>
                        <a:cs typeface="Arial" charset="0"/>
                      </a:endParaRPr>
                    </a:p>
                  </a:txBody>
                  <a:tcPr marL="70039" marR="70039" marT="34290" marB="34290"/>
                </a:tc>
                <a:tc>
                  <a:txBody>
                    <a:bodyPr/>
                    <a:lstStyle/>
                    <a:p>
                      <a:r>
                        <a:rPr lang="en-US" sz="2000" dirty="0" smtClean="0">
                          <a:solidFill>
                            <a:schemeClr val="bg1"/>
                          </a:solidFill>
                          <a:latin typeface="Arial" charset="0"/>
                          <a:ea typeface="Arial" charset="0"/>
                          <a:cs typeface="Arial" charset="0"/>
                        </a:rPr>
                        <a:t>Title</a:t>
                      </a:r>
                      <a:r>
                        <a:rPr lang="en-US" sz="2000" baseline="0" dirty="0" smtClean="0">
                          <a:solidFill>
                            <a:schemeClr val="bg1"/>
                          </a:solidFill>
                          <a:latin typeface="Arial" charset="0"/>
                          <a:ea typeface="Arial" charset="0"/>
                          <a:cs typeface="Arial" charset="0"/>
                        </a:rPr>
                        <a:t> of EPA</a:t>
                      </a:r>
                      <a:endParaRPr lang="en-US" sz="2000" dirty="0">
                        <a:solidFill>
                          <a:schemeClr val="bg1"/>
                        </a:solidFill>
                        <a:latin typeface="Arial" charset="0"/>
                        <a:ea typeface="Arial" charset="0"/>
                        <a:cs typeface="Arial" charset="0"/>
                      </a:endParaRPr>
                    </a:p>
                  </a:txBody>
                  <a:tcPr marL="70039" marR="70039" marT="34290" marB="34290"/>
                </a:tc>
              </a:tr>
              <a:tr h="370840">
                <a:tc>
                  <a:txBody>
                    <a:bodyPr/>
                    <a:lstStyle/>
                    <a:p>
                      <a:r>
                        <a:rPr lang="en-US" dirty="0" smtClean="0">
                          <a:latin typeface="Arial" charset="0"/>
                          <a:ea typeface="Arial" charset="0"/>
                          <a:cs typeface="Arial" charset="0"/>
                        </a:rPr>
                        <a:t>TP1</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charset="0"/>
                          <a:ea typeface="Arial" charset="0"/>
                          <a:cs typeface="Arial" charset="0"/>
                        </a:rPr>
                        <a:t>Managing an inpatient medical service</a:t>
                      </a:r>
                    </a:p>
                    <a:p>
                      <a:endParaRPr lang="en-US" dirty="0">
                        <a:latin typeface="Arial" charset="0"/>
                        <a:ea typeface="Arial" charset="0"/>
                        <a:cs typeface="Arial" charset="0"/>
                      </a:endParaRPr>
                    </a:p>
                  </a:txBody>
                  <a:tcPr/>
                </a:tc>
              </a:tr>
              <a:tr h="370840">
                <a:tc>
                  <a:txBody>
                    <a:bodyPr/>
                    <a:lstStyle/>
                    <a:p>
                      <a:r>
                        <a:rPr lang="en-US" sz="2000" dirty="0" smtClean="0">
                          <a:latin typeface="Arial" charset="0"/>
                          <a:ea typeface="Arial" charset="0"/>
                          <a:cs typeface="Arial" charset="0"/>
                        </a:rPr>
                        <a:t>TP2</a:t>
                      </a:r>
                      <a:endParaRPr lang="en-US" sz="2000" b="1" dirty="0">
                        <a:latin typeface="Arial" charset="0"/>
                        <a:ea typeface="Arial" charset="0"/>
                        <a:cs typeface="Arial" charset="0"/>
                      </a:endParaRPr>
                    </a:p>
                  </a:txBody>
                  <a:tcPr/>
                </a:tc>
                <a:tc>
                  <a:txBody>
                    <a:bodyPr/>
                    <a:lstStyle/>
                    <a:p>
                      <a:r>
                        <a:rPr lang="en-US" sz="2000" dirty="0" smtClean="0">
                          <a:solidFill>
                            <a:srgbClr val="000000"/>
                          </a:solidFill>
                          <a:latin typeface="Arial" charset="0"/>
                          <a:ea typeface="Arial" charset="0"/>
                          <a:cs typeface="Arial" charset="0"/>
                        </a:rPr>
                        <a:t>Managing</a:t>
                      </a:r>
                      <a:r>
                        <a:rPr lang="en-US" sz="2000" baseline="0" dirty="0" smtClean="0">
                          <a:solidFill>
                            <a:srgbClr val="000000"/>
                          </a:solidFill>
                          <a:latin typeface="Arial" charset="0"/>
                          <a:ea typeface="Arial" charset="0"/>
                          <a:cs typeface="Arial" charset="0"/>
                        </a:rPr>
                        <a:t> a medical clinic</a:t>
                      </a:r>
                      <a:endParaRPr lang="en-US" sz="2000" dirty="0">
                        <a:solidFill>
                          <a:srgbClr val="000000"/>
                        </a:solidFill>
                        <a:latin typeface="Arial" charset="0"/>
                        <a:ea typeface="Arial" charset="0"/>
                        <a:cs typeface="Arial" charset="0"/>
                      </a:endParaRPr>
                    </a:p>
                  </a:txBody>
                  <a:tcPr marL="70039" marR="70039" marT="34290" marB="34290"/>
                </a:tc>
              </a:tr>
              <a:tr h="370840">
                <a:tc>
                  <a:txBody>
                    <a:bodyPr/>
                    <a:lstStyle/>
                    <a:p>
                      <a:r>
                        <a:rPr lang="en-US" sz="1800" dirty="0" smtClean="0">
                          <a:latin typeface="Arial" charset="0"/>
                          <a:ea typeface="Arial" charset="0"/>
                          <a:cs typeface="Arial" charset="0"/>
                        </a:rPr>
                        <a:t>TP3 </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Assessing and managing patients in whom there is </a:t>
                      </a:r>
                      <a:r>
                        <a:rPr lang="en-US" sz="1800" b="1" dirty="0" smtClean="0">
                          <a:latin typeface="Arial" charset="0"/>
                          <a:ea typeface="Arial" charset="0"/>
                          <a:cs typeface="Arial" charset="0"/>
                        </a:rPr>
                        <a:t>uncertainty in diagnosis and/or treatment</a:t>
                      </a:r>
                      <a:r>
                        <a:rPr lang="en-US" sz="1800" dirty="0" smtClean="0">
                          <a:latin typeface="Arial" charset="0"/>
                          <a:ea typeface="Arial" charset="0"/>
                          <a:cs typeface="Arial" charset="0"/>
                        </a:rPr>
                        <a:t> </a:t>
                      </a:r>
                      <a:endParaRPr lang="en-US" dirty="0">
                        <a:latin typeface="Arial" charset="0"/>
                        <a:ea typeface="Arial" charset="0"/>
                        <a:cs typeface="Arial" charset="0"/>
                      </a:endParaRPr>
                    </a:p>
                  </a:txBody>
                  <a:tcPr/>
                </a:tc>
              </a:tr>
              <a:tr h="370840">
                <a:tc>
                  <a:txBody>
                    <a:bodyPr/>
                    <a:lstStyle/>
                    <a:p>
                      <a:r>
                        <a:rPr lang="en-US" sz="1800" dirty="0" smtClean="0">
                          <a:latin typeface="Arial" charset="0"/>
                          <a:ea typeface="Arial" charset="0"/>
                          <a:cs typeface="Arial" charset="0"/>
                        </a:rPr>
                        <a:t>TP4 </a:t>
                      </a:r>
                      <a:endParaRPr lang="en-US" dirty="0">
                        <a:latin typeface="Arial" charset="0"/>
                        <a:ea typeface="Arial" charset="0"/>
                        <a:cs typeface="Arial" charset="0"/>
                      </a:endParaRPr>
                    </a:p>
                  </a:txBody>
                  <a:tcPr/>
                </a:tc>
                <a:tc>
                  <a:txBody>
                    <a:bodyPr/>
                    <a:lstStyle/>
                    <a:p>
                      <a:r>
                        <a:rPr lang="en-US" sz="1800" dirty="0" smtClean="0">
                          <a:latin typeface="Arial" charset="0"/>
                          <a:ea typeface="Arial" charset="0"/>
                          <a:cs typeface="Arial" charset="0"/>
                        </a:rPr>
                        <a:t>Providing consultations to </a:t>
                      </a:r>
                      <a:r>
                        <a:rPr lang="en-US" sz="1800" b="1" dirty="0" smtClean="0">
                          <a:latin typeface="Arial" charset="0"/>
                          <a:ea typeface="Arial" charset="0"/>
                          <a:cs typeface="Arial" charset="0"/>
                        </a:rPr>
                        <a:t>off-site health care providers</a:t>
                      </a:r>
                      <a:endParaRPr lang="en-US" sz="1800" b="1" dirty="0">
                        <a:latin typeface="Arial" charset="0"/>
                        <a:ea typeface="Arial" charset="0"/>
                        <a:cs typeface="Arial" charset="0"/>
                      </a:endParaRPr>
                    </a:p>
                  </a:txBody>
                  <a:tcPr/>
                </a:tc>
              </a:tr>
              <a:tr h="370840">
                <a:tc>
                  <a:txBody>
                    <a:bodyPr/>
                    <a:lstStyle/>
                    <a:p>
                      <a:r>
                        <a:rPr lang="en-US" sz="1800" dirty="0" smtClean="0">
                          <a:latin typeface="Arial" charset="0"/>
                          <a:ea typeface="Arial" charset="0"/>
                          <a:cs typeface="Arial" charset="0"/>
                        </a:rPr>
                        <a:t>TP5 </a:t>
                      </a:r>
                      <a:endParaRPr lang="en-US" dirty="0">
                        <a:latin typeface="Arial" charset="0"/>
                        <a:ea typeface="Arial" charset="0"/>
                        <a:cs typeface="Arial" charset="0"/>
                      </a:endParaRPr>
                    </a:p>
                  </a:txBody>
                  <a:tcPr/>
                </a:tc>
                <a:tc>
                  <a:txBody>
                    <a:bodyPr/>
                    <a:lstStyle/>
                    <a:p>
                      <a:r>
                        <a:rPr lang="en-US" sz="1800" dirty="0" smtClean="0">
                          <a:latin typeface="Arial" charset="0"/>
                          <a:ea typeface="Arial" charset="0"/>
                          <a:cs typeface="Arial" charset="0"/>
                        </a:rPr>
                        <a:t>Initiating and facilitating </a:t>
                      </a:r>
                      <a:r>
                        <a:rPr lang="en-US" sz="1800" b="1" dirty="0" smtClean="0">
                          <a:latin typeface="Arial" charset="0"/>
                          <a:ea typeface="Arial" charset="0"/>
                          <a:cs typeface="Arial" charset="0"/>
                        </a:rPr>
                        <a:t>transfers of care </a:t>
                      </a:r>
                    </a:p>
                  </a:txBody>
                  <a:tcPr/>
                </a:tc>
              </a:tr>
              <a:tr h="370840">
                <a:tc>
                  <a:txBody>
                    <a:bodyPr/>
                    <a:lstStyle/>
                    <a:p>
                      <a:r>
                        <a:rPr lang="en-US" sz="1800" dirty="0" smtClean="0">
                          <a:latin typeface="Arial" charset="0"/>
                          <a:ea typeface="Arial" charset="0"/>
                          <a:cs typeface="Arial" charset="0"/>
                        </a:rPr>
                        <a:t>TP6 </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Working with other physicians and healthcare professionals to </a:t>
                      </a:r>
                      <a:r>
                        <a:rPr lang="en-US" sz="1800" b="1" dirty="0" smtClean="0">
                          <a:latin typeface="Arial" charset="0"/>
                          <a:ea typeface="Arial" charset="0"/>
                          <a:cs typeface="Arial" charset="0"/>
                        </a:rPr>
                        <a:t>develop collaborative patient care plans</a:t>
                      </a:r>
                    </a:p>
                    <a:p>
                      <a:endParaRPr lang="en-US" dirty="0">
                        <a:latin typeface="Arial" charset="0"/>
                        <a:ea typeface="Arial" charset="0"/>
                        <a:cs typeface="Arial" charset="0"/>
                      </a:endParaRPr>
                    </a:p>
                  </a:txBody>
                  <a:tcPr/>
                </a:tc>
              </a:tr>
              <a:tr h="370840">
                <a:tc>
                  <a:txBody>
                    <a:bodyPr/>
                    <a:lstStyle/>
                    <a:p>
                      <a:r>
                        <a:rPr lang="en-US" sz="1800" dirty="0" smtClean="0">
                          <a:latin typeface="Arial" charset="0"/>
                          <a:ea typeface="Arial" charset="0"/>
                          <a:cs typeface="Arial" charset="0"/>
                        </a:rPr>
                        <a:t>TP7 </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charset="0"/>
                          <a:ea typeface="Arial" charset="0"/>
                          <a:cs typeface="Arial" charset="0"/>
                        </a:rPr>
                        <a:t>Identifying learning needs </a:t>
                      </a:r>
                      <a:r>
                        <a:rPr lang="en-US" sz="1800" dirty="0" smtClean="0">
                          <a:latin typeface="Arial" charset="0"/>
                          <a:ea typeface="Arial" charset="0"/>
                          <a:cs typeface="Arial" charset="0"/>
                        </a:rPr>
                        <a:t>in clinical practice, and addressing them with a personal learning plan</a:t>
                      </a:r>
                    </a:p>
                    <a:p>
                      <a:endParaRPr lang="en-US" dirty="0">
                        <a:latin typeface="Arial" charset="0"/>
                        <a:ea typeface="Arial" charset="0"/>
                        <a:cs typeface="Arial" charset="0"/>
                      </a:endParaRPr>
                    </a:p>
                  </a:txBody>
                  <a:tcPr/>
                </a:tc>
              </a:tr>
              <a:tr h="370840">
                <a:tc>
                  <a:txBody>
                    <a:bodyPr/>
                    <a:lstStyle/>
                    <a:p>
                      <a:r>
                        <a:rPr lang="en-US" sz="1800" dirty="0" smtClean="0">
                          <a:latin typeface="Arial" charset="0"/>
                          <a:ea typeface="Arial" charset="0"/>
                          <a:cs typeface="Arial" charset="0"/>
                        </a:rPr>
                        <a:t>TP8 </a:t>
                      </a:r>
                      <a:endParaRPr lang="en-US" dirty="0">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Identifying and analyzing</a:t>
                      </a:r>
                      <a:r>
                        <a:rPr lang="en-US" sz="1800" b="1" dirty="0" smtClean="0">
                          <a:latin typeface="Arial" charset="0"/>
                          <a:ea typeface="Arial" charset="0"/>
                          <a:cs typeface="Arial" charset="0"/>
                        </a:rPr>
                        <a:t> system-level safety</a:t>
                      </a:r>
                      <a:r>
                        <a:rPr lang="en-US" sz="1800" dirty="0" smtClean="0">
                          <a:latin typeface="Arial" charset="0"/>
                          <a:ea typeface="Arial" charset="0"/>
                          <a:cs typeface="Arial" charset="0"/>
                        </a:rPr>
                        <a:t>, </a:t>
                      </a:r>
                      <a:r>
                        <a:rPr lang="en-US" sz="1800" b="1" dirty="0" smtClean="0">
                          <a:latin typeface="Arial" charset="0"/>
                          <a:ea typeface="Arial" charset="0"/>
                          <a:cs typeface="Arial" charset="0"/>
                        </a:rPr>
                        <a:t>quality or resource stewardship </a:t>
                      </a:r>
                      <a:r>
                        <a:rPr lang="en-US" sz="1800" dirty="0" smtClean="0">
                          <a:latin typeface="Arial" charset="0"/>
                          <a:ea typeface="Arial" charset="0"/>
                          <a:cs typeface="Arial" charset="0"/>
                        </a:rPr>
                        <a:t>concerns in healthcare delivery</a:t>
                      </a:r>
                    </a:p>
                    <a:p>
                      <a:endParaRPr lang="en-US" dirty="0">
                        <a:latin typeface="Arial" charset="0"/>
                        <a:ea typeface="Arial" charset="0"/>
                        <a:cs typeface="Arial" charset="0"/>
                      </a:endParaRPr>
                    </a:p>
                  </a:txBody>
                  <a:tcPr/>
                </a:tc>
              </a:tr>
            </a:tbl>
          </a:graphicData>
        </a:graphic>
      </p:graphicFrame>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8553185"/>
      </p:ext>
    </p:extLst>
  </p:cSld>
  <p:clrMapOvr>
    <a:masterClrMapping/>
  </p:clrMapOvr>
  <mc:AlternateContent xmlns:mc="http://schemas.openxmlformats.org/markup-compatibility/2006" xmlns:p14="http://schemas.microsoft.com/office/powerpoint/2010/main">
    <mc:Choice Requires="p14">
      <p:transition spd="slow" p14:dur="2000" advTm="37399"/>
    </mc:Choice>
    <mc:Fallback xmlns="">
      <p:transition spd="slow" advTm="3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04057"/>
            <a:ext cx="8705850" cy="1143000"/>
          </a:xfrm>
        </p:spPr>
        <p:txBody>
          <a:bodyPr/>
          <a:lstStyle/>
          <a:p>
            <a:r>
              <a:rPr lang="en-US" dirty="0" smtClean="0">
                <a:latin typeface="Arial" charset="0"/>
                <a:ea typeface="Arial" charset="0"/>
                <a:cs typeface="Arial" charset="0"/>
              </a:rPr>
              <a:t>Basic structure of EPA tools</a:t>
            </a:r>
            <a:endParaRPr lang="en-US" dirty="0">
              <a:latin typeface="Arial" charset="0"/>
              <a:ea typeface="Arial" charset="0"/>
              <a:cs typeface="Arial" charset="0"/>
            </a:endParaRPr>
          </a:p>
        </p:txBody>
      </p:sp>
      <p:sp>
        <p:nvSpPr>
          <p:cNvPr id="3" name="Content Placeholder 2"/>
          <p:cNvSpPr>
            <a:spLocks noGrp="1"/>
          </p:cNvSpPr>
          <p:nvPr>
            <p:ph idx="1"/>
          </p:nvPr>
        </p:nvSpPr>
        <p:spPr>
          <a:xfrm>
            <a:off x="313972" y="1347057"/>
            <a:ext cx="8229600" cy="2514599"/>
          </a:xfrm>
        </p:spPr>
        <p:txBody>
          <a:bodyPr/>
          <a:lstStyle/>
          <a:p>
            <a:pPr marL="514350" indent="-514350">
              <a:buFont typeface="+mj-lt"/>
              <a:buAutoNum type="arabicPeriod"/>
            </a:pPr>
            <a:r>
              <a:rPr lang="en-US" dirty="0" smtClean="0">
                <a:latin typeface="Arial" charset="0"/>
                <a:ea typeface="Arial" charset="0"/>
                <a:cs typeface="Arial" charset="0"/>
              </a:rPr>
              <a:t>Demographics</a:t>
            </a:r>
          </a:p>
          <a:p>
            <a:pPr marL="514350" indent="-514350">
              <a:buFont typeface="+mj-lt"/>
              <a:buAutoNum type="arabicPeriod"/>
            </a:pPr>
            <a:r>
              <a:rPr lang="en-US" dirty="0" smtClean="0">
                <a:latin typeface="Arial" charset="0"/>
                <a:ea typeface="Arial" charset="0"/>
                <a:cs typeface="Arial" charset="0"/>
              </a:rPr>
              <a:t>Elements</a:t>
            </a:r>
          </a:p>
          <a:p>
            <a:pPr marL="514350" indent="-514350">
              <a:buFont typeface="+mj-lt"/>
              <a:buAutoNum type="arabicPeriod"/>
            </a:pPr>
            <a:r>
              <a:rPr lang="en-US" dirty="0" smtClean="0">
                <a:latin typeface="Arial" charset="0"/>
                <a:ea typeface="Arial" charset="0"/>
                <a:cs typeface="Arial" charset="0"/>
              </a:rPr>
              <a:t>Global entrustment decision</a:t>
            </a:r>
          </a:p>
          <a:p>
            <a:pPr marL="514350" indent="-514350">
              <a:buFont typeface="+mj-lt"/>
              <a:buAutoNum type="arabicPeriod"/>
            </a:pPr>
            <a:r>
              <a:rPr lang="en-US" dirty="0" smtClean="0">
                <a:latin typeface="Arial" charset="0"/>
                <a:ea typeface="Arial" charset="0"/>
                <a:cs typeface="Arial" charset="0"/>
              </a:rPr>
              <a:t>Global comments, and next steps</a:t>
            </a:r>
            <a:endParaRPr lang="en-US" dirty="0">
              <a:latin typeface="Arial" charset="0"/>
              <a:ea typeface="Arial" charset="0"/>
              <a:cs typeface="Arial"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79384279"/>
      </p:ext>
    </p:extLst>
  </p:cSld>
  <p:clrMapOvr>
    <a:masterClrMapping/>
  </p:clrMapOvr>
  <mc:AlternateContent xmlns:mc="http://schemas.openxmlformats.org/markup-compatibility/2006" xmlns:p14="http://schemas.microsoft.com/office/powerpoint/2010/main">
    <mc:Choice Requires="p14">
      <p:transition spd="slow" p14:dur="2000" advTm="19671"/>
    </mc:Choice>
    <mc:Fallback xmlns="">
      <p:transition spd="slow" advTm="1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534400" cy="1143000"/>
          </a:xfrm>
        </p:spPr>
        <p:txBody>
          <a:bodyPr/>
          <a:lstStyle/>
          <a:p>
            <a:r>
              <a:rPr lang="en-US" dirty="0" smtClean="0">
                <a:latin typeface="Arial" charset="0"/>
                <a:ea typeface="Arial" charset="0"/>
                <a:cs typeface="Arial" charset="0"/>
              </a:rPr>
              <a:t>Basic structure of EPA tools</a:t>
            </a:r>
            <a:endParaRPr lang="en-US" dirty="0">
              <a:latin typeface="Arial" charset="0"/>
              <a:ea typeface="Arial" charset="0"/>
              <a:cs typeface="Arial" charset="0"/>
            </a:endParaRPr>
          </a:p>
        </p:txBody>
      </p:sp>
      <p:sp>
        <p:nvSpPr>
          <p:cNvPr id="5" name="TextBox 4"/>
          <p:cNvSpPr txBox="1"/>
          <p:nvPr/>
        </p:nvSpPr>
        <p:spPr>
          <a:xfrm>
            <a:off x="609599" y="1004488"/>
            <a:ext cx="6297403" cy="461665"/>
          </a:xfrm>
          <a:prstGeom prst="rect">
            <a:avLst/>
          </a:prstGeom>
          <a:noFill/>
        </p:spPr>
        <p:txBody>
          <a:bodyPr wrap="square" rtlCol="0">
            <a:spAutoFit/>
          </a:bodyPr>
          <a:lstStyle/>
          <a:p>
            <a:r>
              <a:rPr lang="en-US" sz="2400" dirty="0">
                <a:solidFill>
                  <a:srgbClr val="002A5C"/>
                </a:solidFill>
                <a:latin typeface="Arial" charset="0"/>
                <a:ea typeface="Arial" charset="0"/>
                <a:cs typeface="Arial" charset="0"/>
              </a:rPr>
              <a:t>Entrustment </a:t>
            </a:r>
            <a:r>
              <a:rPr lang="en-US" sz="2400" dirty="0" smtClean="0">
                <a:solidFill>
                  <a:srgbClr val="002A5C"/>
                </a:solidFill>
                <a:latin typeface="Arial" charset="0"/>
                <a:ea typeface="Arial" charset="0"/>
                <a:cs typeface="Arial" charset="0"/>
              </a:rPr>
              <a:t>Scale for elements and global:</a:t>
            </a:r>
            <a:endParaRPr lang="en-US" sz="2400" dirty="0">
              <a:solidFill>
                <a:srgbClr val="002A5C"/>
              </a:solidFill>
              <a:latin typeface="Arial" charset="0"/>
              <a:ea typeface="Arial" charset="0"/>
              <a:cs typeface="Arial" charset="0"/>
            </a:endParaRPr>
          </a:p>
        </p:txBody>
      </p:sp>
      <p:sp>
        <p:nvSpPr>
          <p:cNvPr id="3" name="TextBox 2"/>
          <p:cNvSpPr txBox="1"/>
          <p:nvPr/>
        </p:nvSpPr>
        <p:spPr>
          <a:xfrm>
            <a:off x="614423" y="5486400"/>
            <a:ext cx="7178462" cy="461665"/>
          </a:xfrm>
          <a:prstGeom prst="rect">
            <a:avLst/>
          </a:prstGeom>
          <a:noFill/>
        </p:spPr>
        <p:txBody>
          <a:bodyPr wrap="square" rtlCol="0">
            <a:spAutoFit/>
          </a:bodyPr>
          <a:lstStyle/>
          <a:p>
            <a:r>
              <a:rPr lang="en-US" sz="2400" dirty="0" smtClean="0">
                <a:solidFill>
                  <a:srgbClr val="002A5C"/>
                </a:solidFill>
                <a:latin typeface="Arial" charset="0"/>
                <a:ea typeface="Arial" charset="0"/>
                <a:cs typeface="Arial" charset="0"/>
              </a:rPr>
              <a:t>Autonomous and Consultancy level = </a:t>
            </a:r>
            <a:r>
              <a:rPr lang="en-US" sz="2400" dirty="0" err="1" smtClean="0">
                <a:solidFill>
                  <a:srgbClr val="002A5C"/>
                </a:solidFill>
                <a:latin typeface="Arial" charset="0"/>
                <a:ea typeface="Arial" charset="0"/>
                <a:cs typeface="Arial" charset="0"/>
              </a:rPr>
              <a:t>Entrustable</a:t>
            </a:r>
            <a:endParaRPr lang="en-US" sz="2400" dirty="0">
              <a:solidFill>
                <a:srgbClr val="002A5C"/>
              </a:solidFill>
              <a:latin typeface="Arial" charset="0"/>
              <a:ea typeface="Arial" charset="0"/>
              <a:cs typeface="Arial" charset="0"/>
            </a:endParaRPr>
          </a:p>
        </p:txBody>
      </p:sp>
      <p:pic>
        <p:nvPicPr>
          <p:cNvPr id="7" name="Picture 6"/>
          <p:cNvPicPr/>
          <p:nvPr/>
        </p:nvPicPr>
        <p:blipFill>
          <a:blip r:embed="rId5"/>
          <a:stretch>
            <a:fillRect/>
          </a:stretch>
        </p:blipFill>
        <p:spPr>
          <a:xfrm>
            <a:off x="0" y="1466153"/>
            <a:ext cx="8763000" cy="3849494"/>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473034"/>
      </p:ext>
    </p:extLst>
  </p:cSld>
  <p:clrMapOvr>
    <a:masterClrMapping/>
  </p:clrMapOvr>
  <mc:AlternateContent xmlns:mc="http://schemas.openxmlformats.org/markup-compatibility/2006" xmlns:p14="http://schemas.microsoft.com/office/powerpoint/2010/main">
    <mc:Choice Requires="p14">
      <p:transition spd="slow" p14:dur="2000" advTm="62639"/>
    </mc:Choice>
    <mc:Fallback xmlns="">
      <p:transition spd="slow" advTm="6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latin typeface="Arial" charset="0"/>
                <a:ea typeface="Arial" charset="0"/>
                <a:cs typeface="Arial" charset="0"/>
              </a:rPr>
              <a:t>Steps to completing an EPA form</a:t>
            </a:r>
            <a:endParaRPr lang="en-US" sz="4000" dirty="0">
              <a:latin typeface="Arial" charset="0"/>
              <a:ea typeface="Arial" charset="0"/>
              <a:cs typeface="Arial" charset="0"/>
            </a:endParaRPr>
          </a:p>
        </p:txBody>
      </p:sp>
      <p:sp>
        <p:nvSpPr>
          <p:cNvPr id="5" name="Text Placeholder 4"/>
          <p:cNvSpPr>
            <a:spLocks noGrp="1"/>
          </p:cNvSpPr>
          <p:nvPr>
            <p:ph type="body" sz="quarter" idx="13"/>
          </p:nvPr>
        </p:nvSpPr>
        <p:spPr/>
        <p:txBody>
          <a:bodyPr/>
          <a:lstStyle/>
          <a:p>
            <a:pPr marL="514350" indent="-514350">
              <a:buFont typeface="+mj-lt"/>
              <a:buAutoNum type="arabicPeriod"/>
            </a:pPr>
            <a:r>
              <a:rPr lang="en-US" sz="2800" dirty="0" smtClean="0">
                <a:latin typeface="Arial" charset="0"/>
                <a:ea typeface="Arial" charset="0"/>
                <a:cs typeface="Arial" charset="0"/>
              </a:rPr>
              <a:t>Resident opens the EPA on </a:t>
            </a:r>
            <a:r>
              <a:rPr lang="en-US" sz="2800" dirty="0" err="1" smtClean="0">
                <a:latin typeface="Arial" charset="0"/>
                <a:ea typeface="Arial" charset="0"/>
                <a:cs typeface="Arial" charset="0"/>
              </a:rPr>
              <a:t>medsquares</a:t>
            </a:r>
            <a:r>
              <a:rPr lang="en-US" sz="2800" dirty="0" smtClean="0">
                <a:latin typeface="Arial" charset="0"/>
                <a:ea typeface="Arial" charset="0"/>
                <a:cs typeface="Arial" charset="0"/>
              </a:rPr>
              <a:t> and enters the demographics.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66292673"/>
      </p:ext>
    </p:extLst>
  </p:cSld>
  <p:clrMapOvr>
    <a:masterClrMapping/>
  </p:clrMapOvr>
  <mc:AlternateContent xmlns:mc="http://schemas.openxmlformats.org/markup-compatibility/2006" xmlns:p14="http://schemas.microsoft.com/office/powerpoint/2010/main">
    <mc:Choice Requires="p14">
      <p:transition spd="slow" p14:dur="2000" advTm="9787"/>
    </mc:Choice>
    <mc:Fallback xmlns="">
      <p:transition spd="slow" advTm="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2" y="281709"/>
            <a:ext cx="8577943" cy="1108075"/>
          </a:xfrm>
        </p:spPr>
        <p:txBody>
          <a:bodyPr/>
          <a:lstStyle/>
          <a:p>
            <a:r>
              <a:rPr lang="en-US" sz="4000" dirty="0" smtClean="0">
                <a:latin typeface="Arial" charset="0"/>
                <a:ea typeface="Arial" charset="0"/>
                <a:cs typeface="Arial" charset="0"/>
              </a:rPr>
              <a:t>Steps to completing an EPA form</a:t>
            </a:r>
            <a:endParaRPr lang="en-US" sz="4000" dirty="0">
              <a:latin typeface="Arial" charset="0"/>
              <a:ea typeface="Arial" charset="0"/>
              <a:cs typeface="Arial" charset="0"/>
            </a:endParaRPr>
          </a:p>
        </p:txBody>
      </p:sp>
      <p:sp>
        <p:nvSpPr>
          <p:cNvPr id="5" name="Text Placeholder 4"/>
          <p:cNvSpPr>
            <a:spLocks noGrp="1"/>
          </p:cNvSpPr>
          <p:nvPr>
            <p:ph type="body" sz="quarter" idx="13"/>
          </p:nvPr>
        </p:nvSpPr>
        <p:spPr>
          <a:xfrm>
            <a:off x="304802" y="1389784"/>
            <a:ext cx="8577943" cy="4706216"/>
          </a:xfrm>
        </p:spPr>
        <p:txBody>
          <a:bodyPr/>
          <a:lstStyle/>
          <a:p>
            <a:pPr marL="514350" indent="-514350">
              <a:buFont typeface="+mj-lt"/>
              <a:buAutoNum type="arabicPeriod"/>
            </a:pPr>
            <a:r>
              <a:rPr lang="en-US" sz="2800" dirty="0" smtClean="0">
                <a:latin typeface="Arial" charset="0"/>
                <a:ea typeface="Arial" charset="0"/>
                <a:cs typeface="Arial" charset="0"/>
              </a:rPr>
              <a:t>Resident opens the EPA on </a:t>
            </a:r>
            <a:r>
              <a:rPr lang="en-US" sz="2800" dirty="0" err="1" smtClean="0">
                <a:latin typeface="Arial" charset="0"/>
                <a:ea typeface="Arial" charset="0"/>
                <a:cs typeface="Arial" charset="0"/>
              </a:rPr>
              <a:t>medsquares</a:t>
            </a:r>
            <a:r>
              <a:rPr lang="en-US" sz="2800" dirty="0" smtClean="0">
                <a:latin typeface="Arial" charset="0"/>
                <a:ea typeface="Arial" charset="0"/>
                <a:cs typeface="Arial" charset="0"/>
              </a:rPr>
              <a:t> and enters the demographics.</a:t>
            </a:r>
          </a:p>
          <a:p>
            <a:pPr marL="514350" indent="-514350">
              <a:buFont typeface="+mj-lt"/>
              <a:buAutoNum type="arabicPeriod"/>
            </a:pPr>
            <a:r>
              <a:rPr lang="en-US" sz="2800" dirty="0" smtClean="0">
                <a:latin typeface="Arial" charset="0"/>
                <a:ea typeface="Arial" charset="0"/>
                <a:cs typeface="Arial" charset="0"/>
              </a:rPr>
              <a:t>You watch the resident perform the activity.</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2500680"/>
      </p:ext>
    </p:extLst>
  </p:cSld>
  <p:clrMapOvr>
    <a:masterClrMapping/>
  </p:clrMapOvr>
  <mc:AlternateContent xmlns:mc="http://schemas.openxmlformats.org/markup-compatibility/2006" xmlns:p14="http://schemas.microsoft.com/office/powerpoint/2010/main">
    <mc:Choice Requires="p14">
      <p:transition spd="slow" p14:dur="2000" advTm="3280"/>
    </mc:Choice>
    <mc:Fallback xmlns="">
      <p:transition spd="slow" advTm="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latin typeface="Arial" charset="0"/>
                <a:ea typeface="Arial" charset="0"/>
                <a:cs typeface="Arial" charset="0"/>
              </a:rPr>
              <a:t>Steps to completing an EPA form</a:t>
            </a:r>
            <a:endParaRPr lang="en-US" sz="4000" dirty="0">
              <a:latin typeface="Arial" charset="0"/>
              <a:ea typeface="Arial" charset="0"/>
              <a:cs typeface="Arial" charset="0"/>
            </a:endParaRPr>
          </a:p>
        </p:txBody>
      </p:sp>
      <p:sp>
        <p:nvSpPr>
          <p:cNvPr id="5" name="Text Placeholder 4"/>
          <p:cNvSpPr>
            <a:spLocks noGrp="1"/>
          </p:cNvSpPr>
          <p:nvPr>
            <p:ph type="body" sz="quarter" idx="13"/>
          </p:nvPr>
        </p:nvSpPr>
        <p:spPr/>
        <p:txBody>
          <a:bodyPr/>
          <a:lstStyle/>
          <a:p>
            <a:pPr marL="514350" indent="-514350">
              <a:buFont typeface="+mj-lt"/>
              <a:buAutoNum type="arabicPeriod"/>
            </a:pPr>
            <a:r>
              <a:rPr lang="en-US" sz="2800" dirty="0" smtClean="0">
                <a:latin typeface="Arial" charset="0"/>
                <a:ea typeface="Arial" charset="0"/>
                <a:cs typeface="Arial" charset="0"/>
              </a:rPr>
              <a:t>Resident opens the EPA on </a:t>
            </a:r>
            <a:r>
              <a:rPr lang="en-US" sz="2800" dirty="0" err="1" smtClean="0">
                <a:latin typeface="Arial" charset="0"/>
                <a:ea typeface="Arial" charset="0"/>
                <a:cs typeface="Arial" charset="0"/>
              </a:rPr>
              <a:t>medsquares</a:t>
            </a:r>
            <a:r>
              <a:rPr lang="en-US" sz="2800" dirty="0" smtClean="0">
                <a:latin typeface="Arial" charset="0"/>
                <a:ea typeface="Arial" charset="0"/>
                <a:cs typeface="Arial" charset="0"/>
              </a:rPr>
              <a:t> and enters the demographics.</a:t>
            </a:r>
          </a:p>
          <a:p>
            <a:pPr marL="514350" indent="-514350">
              <a:buFont typeface="+mj-lt"/>
              <a:buAutoNum type="arabicPeriod"/>
            </a:pPr>
            <a:r>
              <a:rPr lang="en-US" sz="2800" dirty="0" smtClean="0">
                <a:latin typeface="Arial" charset="0"/>
                <a:ea typeface="Arial" charset="0"/>
                <a:cs typeface="Arial" charset="0"/>
              </a:rPr>
              <a:t>You watch the resident perform the activity.</a:t>
            </a:r>
          </a:p>
          <a:p>
            <a:pPr marL="514350" indent="-514350">
              <a:buFont typeface="+mj-lt"/>
              <a:buAutoNum type="arabicPeriod"/>
            </a:pPr>
            <a:r>
              <a:rPr lang="en-US" sz="2800" dirty="0" smtClean="0">
                <a:latin typeface="Arial" charset="0"/>
                <a:ea typeface="Arial" charset="0"/>
                <a:cs typeface="Arial" charset="0"/>
              </a:rPr>
              <a:t>Chose 2-3 elements to provide comments on, and rank the elements on the scale.</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70236199"/>
      </p:ext>
    </p:extLst>
  </p:cSld>
  <p:clrMapOvr>
    <a:masterClrMapping/>
  </p:clrMapOvr>
  <mc:AlternateContent xmlns:mc="http://schemas.openxmlformats.org/markup-compatibility/2006" xmlns:p14="http://schemas.microsoft.com/office/powerpoint/2010/main">
    <mc:Choice Requires="p14">
      <p:transition spd="slow" p14:dur="2000" advTm="5901"/>
    </mc:Choice>
    <mc:Fallback xmlns="">
      <p:transition spd="slow" advTm="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latin typeface="Arial" charset="0"/>
                <a:ea typeface="Arial" charset="0"/>
                <a:cs typeface="Arial" charset="0"/>
              </a:rPr>
              <a:t>Steps to completing an EPA form</a:t>
            </a:r>
            <a:endParaRPr lang="en-US" sz="4000" dirty="0">
              <a:latin typeface="Arial" charset="0"/>
              <a:ea typeface="Arial" charset="0"/>
              <a:cs typeface="Arial" charset="0"/>
            </a:endParaRPr>
          </a:p>
        </p:txBody>
      </p:sp>
      <p:sp>
        <p:nvSpPr>
          <p:cNvPr id="5" name="Text Placeholder 4"/>
          <p:cNvSpPr>
            <a:spLocks noGrp="1"/>
          </p:cNvSpPr>
          <p:nvPr>
            <p:ph type="body" sz="quarter" idx="13"/>
          </p:nvPr>
        </p:nvSpPr>
        <p:spPr/>
        <p:txBody>
          <a:bodyPr/>
          <a:lstStyle/>
          <a:p>
            <a:pPr marL="514350" indent="-514350">
              <a:buFont typeface="+mj-lt"/>
              <a:buAutoNum type="arabicPeriod"/>
            </a:pPr>
            <a:r>
              <a:rPr lang="en-US" sz="2800" dirty="0" smtClean="0">
                <a:latin typeface="Arial" charset="0"/>
                <a:ea typeface="Arial" charset="0"/>
                <a:cs typeface="Arial" charset="0"/>
              </a:rPr>
              <a:t>Resident opens the EPA on </a:t>
            </a:r>
            <a:r>
              <a:rPr lang="en-US" sz="2800" dirty="0" err="1" smtClean="0">
                <a:latin typeface="Arial" charset="0"/>
                <a:ea typeface="Arial" charset="0"/>
                <a:cs typeface="Arial" charset="0"/>
              </a:rPr>
              <a:t>medsquares</a:t>
            </a:r>
            <a:r>
              <a:rPr lang="en-US" sz="2800" dirty="0" smtClean="0">
                <a:latin typeface="Arial" charset="0"/>
                <a:ea typeface="Arial" charset="0"/>
                <a:cs typeface="Arial" charset="0"/>
              </a:rPr>
              <a:t> and enters the demographics.</a:t>
            </a:r>
          </a:p>
          <a:p>
            <a:pPr marL="514350" indent="-514350">
              <a:buFont typeface="+mj-lt"/>
              <a:buAutoNum type="arabicPeriod"/>
            </a:pPr>
            <a:r>
              <a:rPr lang="en-US" sz="2800" dirty="0" smtClean="0">
                <a:latin typeface="Arial" charset="0"/>
                <a:ea typeface="Arial" charset="0"/>
                <a:cs typeface="Arial" charset="0"/>
              </a:rPr>
              <a:t>You watch the resident perform the activity.</a:t>
            </a:r>
          </a:p>
          <a:p>
            <a:pPr marL="514350" indent="-514350">
              <a:buFont typeface="+mj-lt"/>
              <a:buAutoNum type="arabicPeriod"/>
            </a:pPr>
            <a:r>
              <a:rPr lang="en-US" sz="2800" dirty="0" smtClean="0">
                <a:latin typeface="Arial" charset="0"/>
                <a:ea typeface="Arial" charset="0"/>
                <a:cs typeface="Arial" charset="0"/>
              </a:rPr>
              <a:t>Chose 2-3 elements to provide comments on, and rank the elements on the scale.</a:t>
            </a:r>
          </a:p>
          <a:p>
            <a:pPr marL="514350" indent="-514350">
              <a:buFont typeface="+mj-lt"/>
              <a:buAutoNum type="arabicPeriod"/>
            </a:pPr>
            <a:r>
              <a:rPr lang="en-US" sz="2800" dirty="0" smtClean="0">
                <a:latin typeface="Arial" charset="0"/>
                <a:ea typeface="Arial" charset="0"/>
                <a:cs typeface="Arial" charset="0"/>
              </a:rPr>
              <a:t>Provide a global </a:t>
            </a:r>
            <a:r>
              <a:rPr lang="en-US" sz="2800" dirty="0" err="1" smtClean="0">
                <a:latin typeface="Arial" charset="0"/>
                <a:ea typeface="Arial" charset="0"/>
                <a:cs typeface="Arial" charset="0"/>
              </a:rPr>
              <a:t>entrustable</a:t>
            </a:r>
            <a:r>
              <a:rPr lang="en-US" sz="2800" dirty="0" smtClean="0">
                <a:latin typeface="Arial" charset="0"/>
                <a:ea typeface="Arial" charset="0"/>
                <a:cs typeface="Arial" charset="0"/>
              </a:rPr>
              <a:t> score, with overall comments and recommended next steps.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6769321"/>
      </p:ext>
    </p:extLst>
  </p:cSld>
  <p:clrMapOvr>
    <a:masterClrMapping/>
  </p:clrMapOvr>
  <mc:AlternateContent xmlns:mc="http://schemas.openxmlformats.org/markup-compatibility/2006" xmlns:p14="http://schemas.microsoft.com/office/powerpoint/2010/main">
    <mc:Choice Requires="p14">
      <p:transition spd="slow" p14:dur="2000" advTm="5063"/>
    </mc:Choice>
    <mc:Fallback xmlns="">
      <p:transition spd="slow" advTm="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85BFC7-B8EE-0D48-9102-476273A67B3C}" type="slidenum">
              <a:rPr lang="en-US" smtClean="0">
                <a:latin typeface="Arial" panose="020B0604020202020204" pitchFamily="34" charset="0"/>
                <a:cs typeface="Arial" panose="020B0604020202020204" pitchFamily="34" charset="0"/>
              </a:rPr>
              <a:pPr/>
              <a:t>2</a:t>
            </a:fld>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CA" dirty="0" smtClean="0">
                <a:latin typeface="Arial" panose="020B0604020202020204" pitchFamily="34" charset="0"/>
                <a:cs typeface="Arial" panose="020B0604020202020204" pitchFamily="34" charset="0"/>
              </a:rPr>
              <a:t>Overview</a:t>
            </a:r>
            <a:endParaRPr lang="en-CA"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3"/>
          </p:nvPr>
        </p:nvSpPr>
        <p:spPr/>
        <p:txBody>
          <a:bodyPr/>
          <a:lstStyle/>
          <a:p>
            <a:pPr marL="514350" indent="-514350">
              <a:buFont typeface="+mj-lt"/>
              <a:buAutoNum type="arabicPeriod"/>
            </a:pPr>
            <a:r>
              <a:rPr lang="en-CA" dirty="0" smtClean="0">
                <a:latin typeface="Arial" panose="020B0604020202020204" pitchFamily="34" charset="0"/>
                <a:cs typeface="Arial" panose="020B0604020202020204" pitchFamily="34" charset="0"/>
              </a:rPr>
              <a:t>CBME </a:t>
            </a:r>
            <a:r>
              <a:rPr lang="en-CA" dirty="0">
                <a:latin typeface="Arial" panose="020B0604020202020204" pitchFamily="34" charset="0"/>
                <a:cs typeface="Arial" panose="020B0604020202020204" pitchFamily="34" charset="0"/>
              </a:rPr>
              <a:t>&amp; CBD </a:t>
            </a:r>
            <a:r>
              <a:rPr lang="en-CA" dirty="0" smtClean="0">
                <a:latin typeface="Arial" panose="020B0604020202020204" pitchFamily="34" charset="0"/>
                <a:cs typeface="Arial" panose="020B0604020202020204" pitchFamily="34" charset="0"/>
              </a:rPr>
              <a:t>overview</a:t>
            </a:r>
            <a:endParaRPr lang="en-CA" dirty="0">
              <a:latin typeface="Arial" panose="020B0604020202020204" pitchFamily="34" charset="0"/>
              <a:cs typeface="Arial" panose="020B0604020202020204" pitchFamily="34" charset="0"/>
            </a:endParaRPr>
          </a:p>
          <a:p>
            <a:pPr marL="514350" indent="-514350">
              <a:buFont typeface="+mj-lt"/>
              <a:buAutoNum type="arabicPeriod"/>
            </a:pPr>
            <a:r>
              <a:rPr lang="en-CA" dirty="0" smtClean="0">
                <a:latin typeface="Arial" panose="020B0604020202020204" pitchFamily="34" charset="0"/>
                <a:cs typeface="Arial" panose="020B0604020202020204" pitchFamily="34" charset="0"/>
              </a:rPr>
              <a:t>Key differences with CBD</a:t>
            </a:r>
          </a:p>
          <a:p>
            <a:pPr marL="514350" indent="-514350">
              <a:buFont typeface="+mj-lt"/>
              <a:buAutoNum type="arabicPeriod"/>
            </a:pPr>
            <a:r>
              <a:rPr lang="en-CA" dirty="0" smtClean="0">
                <a:latin typeface="Arial" panose="020B0604020202020204" pitchFamily="34" charset="0"/>
                <a:cs typeface="Arial" panose="020B0604020202020204" pitchFamily="34" charset="0"/>
              </a:rPr>
              <a:t>IM roll out of CBD, highlighting EPAs</a:t>
            </a:r>
          </a:p>
          <a:p>
            <a:pPr marL="514350" indent="-514350">
              <a:buFont typeface="+mj-lt"/>
              <a:buAutoNum type="arabicPeriod"/>
            </a:pPr>
            <a:r>
              <a:rPr lang="en-CA" dirty="0" smtClean="0">
                <a:latin typeface="Arial" panose="020B0604020202020204" pitchFamily="34" charset="0"/>
                <a:cs typeface="Arial" panose="020B0604020202020204" pitchFamily="34" charset="0"/>
              </a:rPr>
              <a:t>“Failure to Fail” &amp; Giving Feedback</a:t>
            </a:r>
          </a:p>
          <a:p>
            <a:pPr marL="514350" indent="-514350">
              <a:buFont typeface="+mj-lt"/>
              <a:buAutoNum type="arabicPeriod"/>
            </a:pPr>
            <a:r>
              <a:rPr lang="en-CA" dirty="0" smtClean="0">
                <a:latin typeface="Arial" panose="020B0604020202020204" pitchFamily="34" charset="0"/>
                <a:cs typeface="Arial" panose="020B0604020202020204" pitchFamily="34" charset="0"/>
              </a:rPr>
              <a:t>More information:</a:t>
            </a:r>
          </a:p>
          <a:p>
            <a:pPr marL="914400" lvl="1" indent="-514350">
              <a:buFont typeface="Arial" charset="0"/>
              <a:buChar char="•"/>
            </a:pPr>
            <a:r>
              <a:rPr lang="en-CA" dirty="0">
                <a:latin typeface="Arial" panose="020B0604020202020204" pitchFamily="34" charset="0"/>
                <a:cs typeface="Arial" panose="020B0604020202020204" pitchFamily="34" charset="0"/>
              </a:rPr>
              <a:t>DOM </a:t>
            </a:r>
            <a:r>
              <a:rPr lang="en-CA" dirty="0" smtClean="0">
                <a:latin typeface="Arial" panose="020B0604020202020204" pitchFamily="34" charset="0"/>
                <a:cs typeface="Arial" panose="020B0604020202020204" pitchFamily="34" charset="0"/>
              </a:rPr>
              <a:t>CBD website</a:t>
            </a:r>
            <a:endParaRPr lang="en-CA" dirty="0">
              <a:latin typeface="Arial" panose="020B0604020202020204" pitchFamily="34" charset="0"/>
              <a:cs typeface="Arial" panose="020B0604020202020204" pitchFamily="34" charset="0"/>
            </a:endParaRPr>
          </a:p>
          <a:p>
            <a:pPr marL="914400" lvl="1" indent="-514350">
              <a:buFont typeface="Arial" charset="0"/>
              <a:buChar char="•"/>
            </a:pPr>
            <a:r>
              <a:rPr lang="en-CA" dirty="0" smtClean="0">
                <a:latin typeface="Arial" panose="020B0604020202020204" pitchFamily="34" charset="0"/>
                <a:cs typeface="Arial" panose="020B0604020202020204" pitchFamily="34" charset="0"/>
              </a:rPr>
              <a:t>U </a:t>
            </a:r>
            <a:r>
              <a:rPr lang="en-CA" dirty="0">
                <a:latin typeface="Arial" panose="020B0604020202020204" pitchFamily="34" charset="0"/>
                <a:cs typeface="Arial" panose="020B0604020202020204" pitchFamily="34" charset="0"/>
              </a:rPr>
              <a:t>of T CBME </a:t>
            </a:r>
            <a:r>
              <a:rPr lang="en-CA" dirty="0" smtClean="0">
                <a:latin typeface="Arial" panose="020B0604020202020204" pitchFamily="34" charset="0"/>
                <a:cs typeface="Arial" panose="020B0604020202020204" pitchFamily="34" charset="0"/>
              </a:rPr>
              <a:t>website</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59342554"/>
      </p:ext>
    </p:extLst>
  </p:cSld>
  <p:clrMapOvr>
    <a:masterClrMapping/>
  </p:clrMapOvr>
  <mc:AlternateContent xmlns:mc="http://schemas.openxmlformats.org/markup-compatibility/2006" xmlns:p14="http://schemas.microsoft.com/office/powerpoint/2010/main">
    <mc:Choice Requires="p14">
      <p:transition spd="slow" p14:dur="2000" advTm="28623"/>
    </mc:Choice>
    <mc:Fallback xmlns="">
      <p:transition spd="slow" advTm="28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latin typeface="Arial" charset="0"/>
                <a:ea typeface="Arial" charset="0"/>
                <a:cs typeface="Arial" charset="0"/>
              </a:rPr>
              <a:t>Steps to completing an EPA form</a:t>
            </a:r>
            <a:endParaRPr lang="en-US" sz="4000" dirty="0">
              <a:latin typeface="Arial" charset="0"/>
              <a:ea typeface="Arial" charset="0"/>
              <a:cs typeface="Arial" charset="0"/>
            </a:endParaRPr>
          </a:p>
        </p:txBody>
      </p:sp>
      <p:sp>
        <p:nvSpPr>
          <p:cNvPr id="5" name="Text Placeholder 4"/>
          <p:cNvSpPr>
            <a:spLocks noGrp="1"/>
          </p:cNvSpPr>
          <p:nvPr>
            <p:ph type="body" sz="quarter" idx="13"/>
          </p:nvPr>
        </p:nvSpPr>
        <p:spPr/>
        <p:txBody>
          <a:bodyPr/>
          <a:lstStyle/>
          <a:p>
            <a:pPr marL="514350" indent="-514350">
              <a:buFont typeface="+mj-lt"/>
              <a:buAutoNum type="arabicPeriod"/>
            </a:pPr>
            <a:r>
              <a:rPr lang="en-US" sz="2800" dirty="0" smtClean="0">
                <a:latin typeface="Arial" charset="0"/>
                <a:ea typeface="Arial" charset="0"/>
                <a:cs typeface="Arial" charset="0"/>
              </a:rPr>
              <a:t>Resident opens the EPA on </a:t>
            </a:r>
            <a:r>
              <a:rPr lang="en-US" sz="2800" dirty="0" err="1" smtClean="0">
                <a:latin typeface="Arial" charset="0"/>
                <a:ea typeface="Arial" charset="0"/>
                <a:cs typeface="Arial" charset="0"/>
              </a:rPr>
              <a:t>medsquares</a:t>
            </a:r>
            <a:r>
              <a:rPr lang="en-US" sz="2800" dirty="0" smtClean="0">
                <a:latin typeface="Arial" charset="0"/>
                <a:ea typeface="Arial" charset="0"/>
                <a:cs typeface="Arial" charset="0"/>
              </a:rPr>
              <a:t> and enters the demographics.</a:t>
            </a:r>
          </a:p>
          <a:p>
            <a:pPr marL="514350" indent="-514350">
              <a:buFont typeface="+mj-lt"/>
              <a:buAutoNum type="arabicPeriod"/>
            </a:pPr>
            <a:r>
              <a:rPr lang="en-US" sz="2800" dirty="0" smtClean="0">
                <a:latin typeface="Arial" charset="0"/>
                <a:ea typeface="Arial" charset="0"/>
                <a:cs typeface="Arial" charset="0"/>
              </a:rPr>
              <a:t>You watch the resident perform the activity.</a:t>
            </a:r>
          </a:p>
          <a:p>
            <a:pPr marL="514350" indent="-514350">
              <a:buFont typeface="+mj-lt"/>
              <a:buAutoNum type="arabicPeriod"/>
            </a:pPr>
            <a:r>
              <a:rPr lang="en-US" sz="2800" dirty="0" smtClean="0">
                <a:latin typeface="Arial" charset="0"/>
                <a:ea typeface="Arial" charset="0"/>
                <a:cs typeface="Arial" charset="0"/>
              </a:rPr>
              <a:t>Chose 2-3 elements to provide comments on, and rank the elements on the scale.</a:t>
            </a:r>
          </a:p>
          <a:p>
            <a:pPr marL="514350" indent="-514350">
              <a:buFont typeface="+mj-lt"/>
              <a:buAutoNum type="arabicPeriod"/>
            </a:pPr>
            <a:r>
              <a:rPr lang="en-US" sz="2800" dirty="0" smtClean="0">
                <a:latin typeface="Arial" charset="0"/>
                <a:ea typeface="Arial" charset="0"/>
                <a:cs typeface="Arial" charset="0"/>
              </a:rPr>
              <a:t>Provide a global </a:t>
            </a:r>
            <a:r>
              <a:rPr lang="en-US" sz="2800" dirty="0" err="1" smtClean="0">
                <a:latin typeface="Arial" charset="0"/>
                <a:ea typeface="Arial" charset="0"/>
                <a:cs typeface="Arial" charset="0"/>
              </a:rPr>
              <a:t>entrustable</a:t>
            </a:r>
            <a:r>
              <a:rPr lang="en-US" sz="2800" dirty="0" smtClean="0">
                <a:latin typeface="Arial" charset="0"/>
                <a:ea typeface="Arial" charset="0"/>
                <a:cs typeface="Arial" charset="0"/>
              </a:rPr>
              <a:t> score, with overall comments and recommended next steps.</a:t>
            </a:r>
          </a:p>
          <a:p>
            <a:pPr marL="514350" indent="-514350">
              <a:buFont typeface="+mj-lt"/>
              <a:buAutoNum type="arabicPeriod"/>
            </a:pPr>
            <a:r>
              <a:rPr lang="en-US" sz="2800" dirty="0" smtClean="0">
                <a:latin typeface="Arial" charset="0"/>
                <a:ea typeface="Arial" charset="0"/>
                <a:cs typeface="Arial" charset="0"/>
              </a:rPr>
              <a:t>Discuss your feedback with the residents.</a:t>
            </a:r>
            <a:endParaRPr lang="en-US" sz="2800" dirty="0">
              <a:latin typeface="Arial" charset="0"/>
              <a:ea typeface="Arial" charset="0"/>
              <a:cs typeface="Arial"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74475757"/>
      </p:ext>
    </p:extLst>
  </p:cSld>
  <p:clrMapOvr>
    <a:masterClrMapping/>
  </p:clrMapOvr>
  <mc:AlternateContent xmlns:mc="http://schemas.openxmlformats.org/markup-compatibility/2006" xmlns:p14="http://schemas.microsoft.com/office/powerpoint/2010/main">
    <mc:Choice Requires="p14">
      <p:transition spd="slow" p14:dur="2000" advTm="4610"/>
    </mc:Choice>
    <mc:Fallback xmlns="">
      <p:transition spd="slow" advTm="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stretch>
            <a:fillRect/>
          </a:stretch>
        </p:blipFill>
        <p:spPr>
          <a:xfrm>
            <a:off x="381000" y="-677863"/>
            <a:ext cx="7837060" cy="7315201"/>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6000150"/>
      </p:ext>
    </p:extLst>
  </p:cSld>
  <p:clrMapOvr>
    <a:masterClrMapping/>
  </p:clrMapOvr>
  <mc:AlternateContent xmlns:mc="http://schemas.openxmlformats.org/markup-compatibility/2006" xmlns:p14="http://schemas.microsoft.com/office/powerpoint/2010/main">
    <mc:Choice Requires="p14">
      <p:transition spd="slow" p14:dur="2000" advTm="25647"/>
    </mc:Choice>
    <mc:Fallback xmlns="">
      <p:transition spd="slow" advTm="2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4"/>
          <a:stretch>
            <a:fillRect/>
          </a:stretch>
        </p:blipFill>
        <p:spPr>
          <a:xfrm>
            <a:off x="1253561" y="107205"/>
            <a:ext cx="6751300" cy="7245615"/>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11479153"/>
      </p:ext>
    </p:extLst>
  </p:cSld>
  <p:clrMapOvr>
    <a:masterClrMapping/>
  </p:clrMapOvr>
  <mc:AlternateContent xmlns:mc="http://schemas.openxmlformats.org/markup-compatibility/2006" xmlns:p14="http://schemas.microsoft.com/office/powerpoint/2010/main">
    <mc:Choice Requires="p14">
      <p:transition spd="slow" p14:dur="2000" advTm="30250"/>
    </mc:Choice>
    <mc:Fallback xmlns="">
      <p:transition spd="slow" advTm="3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1449600" y="49270"/>
            <a:ext cx="6060712" cy="6808730"/>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5759709"/>
      </p:ext>
    </p:extLst>
  </p:cSld>
  <p:clrMapOvr>
    <a:masterClrMapping/>
  </p:clrMapOvr>
  <mc:AlternateContent xmlns:mc="http://schemas.openxmlformats.org/markup-compatibility/2006" xmlns:p14="http://schemas.microsoft.com/office/powerpoint/2010/main">
    <mc:Choice Requires="p14">
      <p:transition spd="slow" p14:dur="2000" advTm="22684"/>
    </mc:Choice>
    <mc:Fallback xmlns="">
      <p:transition spd="slow" advTm="2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67961" y="274639"/>
            <a:ext cx="8938385" cy="6583362"/>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8988382"/>
      </p:ext>
    </p:extLst>
  </p:cSld>
  <p:clrMapOvr>
    <a:masterClrMapping/>
  </p:clrMapOvr>
  <mc:AlternateContent xmlns:mc="http://schemas.openxmlformats.org/markup-compatibility/2006" xmlns:p14="http://schemas.microsoft.com/office/powerpoint/2010/main">
    <mc:Choice Requires="p14">
      <p:transition spd="slow" p14:dur="2000" advTm="39456"/>
    </mc:Choice>
    <mc:Fallback xmlns="">
      <p:transition spd="slow" advTm="3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85BFC7-B8EE-0D48-9102-476273A67B3C}" type="slidenum">
              <a:rPr lang="en-US" smtClean="0">
                <a:latin typeface="Arial" panose="020B0604020202020204" pitchFamily="34" charset="0"/>
                <a:cs typeface="Arial" panose="020B0604020202020204" pitchFamily="34" charset="0"/>
              </a:rPr>
              <a:pPr/>
              <a:t>25</a:t>
            </a:fld>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EPA 101 Video</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3"/>
          </p:nvPr>
        </p:nvSpPr>
        <p:spPr>
          <a:xfrm>
            <a:off x="152400" y="1676400"/>
            <a:ext cx="8839198" cy="4706216"/>
          </a:xfrm>
        </p:spPr>
        <p:txBody>
          <a:bodyPr/>
          <a:lstStyle/>
          <a:p>
            <a:pPr marL="0" indent="0">
              <a:buNone/>
            </a:pPr>
            <a:r>
              <a:rPr lang="en-US" dirty="0" smtClean="0">
                <a:latin typeface="Arial" panose="020B0604020202020204" pitchFamily="34" charset="0"/>
                <a:cs typeface="Arial" panose="020B0604020202020204" pitchFamily="34" charset="0"/>
              </a:rPr>
              <a:t>Sample intro video from </a:t>
            </a:r>
            <a:r>
              <a:rPr lang="en-US" b="1" dirty="0" smtClean="0">
                <a:latin typeface="Arial" panose="020B0604020202020204" pitchFamily="34" charset="0"/>
                <a:cs typeface="Arial" panose="020B0604020202020204" pitchFamily="34" charset="0"/>
              </a:rPr>
              <a:t>IM</a:t>
            </a:r>
            <a:r>
              <a:rPr lang="en-US" dirty="0" smtClean="0">
                <a:latin typeface="Arial" panose="020B0604020202020204" pitchFamily="34" charset="0"/>
                <a:cs typeface="Arial" panose="020B0604020202020204" pitchFamily="34" charset="0"/>
              </a:rPr>
              <a:t>, U of T:</a:t>
            </a:r>
          </a:p>
          <a:p>
            <a:pPr marL="0" indent="0">
              <a:buNone/>
            </a:pP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hlinkClick r:id="rId4"/>
              </a:rPr>
              <a:t>https://www.youtube.com/watch?v=MVmp8pYRswE</a:t>
            </a:r>
            <a:endParaRPr lang="en-US" dirty="0" smtClean="0">
              <a:latin typeface="Arial" panose="020B0604020202020204" pitchFamily="34" charset="0"/>
              <a:cs typeface="Arial" panose="020B0604020202020204" pitchFamily="34" charset="0"/>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67936650"/>
      </p:ext>
    </p:extLst>
  </p:cSld>
  <p:clrMapOvr>
    <a:masterClrMapping/>
  </p:clrMapOvr>
  <mc:AlternateContent xmlns:mc="http://schemas.openxmlformats.org/markup-compatibility/2006" xmlns:p14="http://schemas.microsoft.com/office/powerpoint/2010/main">
    <mc:Choice Requires="p14">
      <p:transition spd="slow" p14:dur="2000" advTm="12211"/>
    </mc:Choice>
    <mc:Fallback xmlns="">
      <p:transition spd="slow" advTm="1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85BFC7-B8EE-0D48-9102-476273A67B3C}" type="slidenum">
              <a:rPr lang="en-US" smtClean="0">
                <a:latin typeface="Arial" panose="020B0604020202020204" pitchFamily="34" charset="0"/>
                <a:cs typeface="Arial" panose="020B0604020202020204" pitchFamily="34" charset="0"/>
              </a:rPr>
              <a:pPr/>
              <a:t>26</a:t>
            </a:fld>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85800" y="2362200"/>
            <a:ext cx="7772400" cy="1108075"/>
          </a:xfrm>
        </p:spPr>
        <p:txBody>
          <a:bodyPr/>
          <a:lstStyle/>
          <a:p>
            <a:r>
              <a:rPr lang="en-CA" sz="6600" dirty="0" smtClean="0">
                <a:latin typeface="Arial" panose="020B0604020202020204" pitchFamily="34" charset="0"/>
                <a:cs typeface="Arial" panose="020B0604020202020204" pitchFamily="34" charset="0"/>
              </a:rPr>
              <a:t>Failure to Fail</a:t>
            </a:r>
            <a:endParaRPr lang="en-CA" sz="6600" dirty="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6356519"/>
      </p:ext>
    </p:extLst>
  </p:cSld>
  <p:clrMapOvr>
    <a:masterClrMapping/>
  </p:clrMapOvr>
  <mc:AlternateContent xmlns:mc="http://schemas.openxmlformats.org/markup-compatibility/2006" xmlns:p14="http://schemas.microsoft.com/office/powerpoint/2010/main">
    <mc:Choice Requires="p14">
      <p:transition spd="slow" p14:dur="2000" advTm="2071"/>
    </mc:Choice>
    <mc:Fallback xmlns="">
      <p:transition spd="slow" advTm="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85BFC7-B8EE-0D48-9102-476273A67B3C}" type="slidenum">
              <a:rPr lang="en-US" smtClean="0">
                <a:latin typeface="Arial" panose="020B0604020202020204" pitchFamily="34" charset="0"/>
                <a:cs typeface="Arial" panose="020B0604020202020204" pitchFamily="34" charset="0"/>
              </a:rPr>
              <a:pPr/>
              <a:t>27</a:t>
            </a:fld>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304800" y="267860"/>
            <a:ext cx="8577943" cy="1108075"/>
          </a:xfrm>
        </p:spPr>
        <p:txBody>
          <a:bodyPr/>
          <a:lstStyle/>
          <a:p>
            <a:pPr algn="l"/>
            <a:r>
              <a:rPr lang="en-CA" sz="4000" dirty="0" smtClean="0">
                <a:latin typeface="Arial" panose="020B0604020202020204" pitchFamily="34" charset="0"/>
                <a:cs typeface="Arial" panose="020B0604020202020204" pitchFamily="34" charset="0"/>
              </a:rPr>
              <a:t>Developing a </a:t>
            </a:r>
            <a:r>
              <a:rPr lang="en-CA" sz="4000" dirty="0" smtClean="0">
                <a:solidFill>
                  <a:srgbClr val="00B050"/>
                </a:solidFill>
                <a:latin typeface="Arial" panose="020B0604020202020204" pitchFamily="34" charset="0"/>
                <a:cs typeface="Arial" panose="020B0604020202020204" pitchFamily="34" charset="0"/>
              </a:rPr>
              <a:t>Positive</a:t>
            </a:r>
            <a:r>
              <a:rPr lang="en-CA" sz="4000" dirty="0" smtClean="0">
                <a:latin typeface="Arial" panose="020B0604020202020204" pitchFamily="34" charset="0"/>
                <a:cs typeface="Arial" panose="020B0604020202020204" pitchFamily="34" charset="0"/>
              </a:rPr>
              <a:t> </a:t>
            </a:r>
            <a:br>
              <a:rPr lang="en-CA" sz="4000" dirty="0" smtClean="0">
                <a:latin typeface="Arial" panose="020B0604020202020204" pitchFamily="34" charset="0"/>
                <a:cs typeface="Arial" panose="020B0604020202020204" pitchFamily="34" charset="0"/>
              </a:rPr>
            </a:br>
            <a:r>
              <a:rPr lang="en-CA" sz="4000" dirty="0" smtClean="0">
                <a:latin typeface="Arial" panose="020B0604020202020204" pitchFamily="34" charset="0"/>
                <a:cs typeface="Arial" panose="020B0604020202020204" pitchFamily="34" charset="0"/>
              </a:rPr>
              <a:t>Feedback Culture</a:t>
            </a:r>
            <a:endParaRPr lang="en-CA" sz="40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3"/>
          </p:nvPr>
        </p:nvSpPr>
        <p:spPr>
          <a:xfrm>
            <a:off x="381000" y="1999384"/>
            <a:ext cx="8577943" cy="4706216"/>
          </a:xfrm>
        </p:spPr>
        <p:txBody>
          <a:bodyPr/>
          <a:lstStyle/>
          <a:p>
            <a:r>
              <a:rPr lang="en-CA" sz="2800" dirty="0" smtClean="0">
                <a:latin typeface="Arial" panose="020B0604020202020204" pitchFamily="34" charset="0"/>
                <a:cs typeface="Arial" panose="020B0604020202020204" pitchFamily="34" charset="0"/>
              </a:rPr>
              <a:t>Feedback is hard to give</a:t>
            </a:r>
          </a:p>
          <a:p>
            <a:pPr lvl="1"/>
            <a:r>
              <a:rPr lang="en-CA" sz="2400" dirty="0" smtClean="0">
                <a:latin typeface="Arial" panose="020B0604020202020204" pitchFamily="34" charset="0"/>
                <a:cs typeface="Arial" panose="020B0604020202020204" pitchFamily="34" charset="0"/>
              </a:rPr>
              <a:t>Don’t know how recipient will react</a:t>
            </a:r>
          </a:p>
          <a:p>
            <a:pPr lvl="1"/>
            <a:r>
              <a:rPr lang="en-CA" sz="2400" dirty="0" smtClean="0">
                <a:latin typeface="Arial" panose="020B0604020202020204" pitchFamily="34" charset="0"/>
                <a:cs typeface="Arial" panose="020B0604020202020204" pitchFamily="34" charset="0"/>
              </a:rPr>
              <a:t>Sometimes incorrectly viewed as “giving bad news”</a:t>
            </a:r>
          </a:p>
          <a:p>
            <a:pPr lvl="1"/>
            <a:endParaRPr lang="en-CA" sz="2400" dirty="0" smtClean="0">
              <a:latin typeface="Arial" panose="020B0604020202020204" pitchFamily="34" charset="0"/>
              <a:cs typeface="Arial" panose="020B0604020202020204" pitchFamily="34" charset="0"/>
            </a:endParaRPr>
          </a:p>
          <a:p>
            <a:r>
              <a:rPr lang="en-CA" sz="2800" dirty="0" smtClean="0">
                <a:latin typeface="Arial" panose="020B0604020202020204" pitchFamily="34" charset="0"/>
                <a:cs typeface="Arial" panose="020B0604020202020204" pitchFamily="34" charset="0"/>
              </a:rPr>
              <a:t>Feedback is hard to take</a:t>
            </a:r>
          </a:p>
          <a:p>
            <a:pPr lvl="1"/>
            <a:r>
              <a:rPr lang="en-CA" sz="2400" dirty="0" smtClean="0">
                <a:latin typeface="Arial" panose="020B0604020202020204" pitchFamily="34" charset="0"/>
                <a:cs typeface="Arial" panose="020B0604020202020204" pitchFamily="34" charset="0"/>
              </a:rPr>
              <a:t>Can trigger intense reactions if viewed as an attack or judgment on their personal worthiness, instead of </a:t>
            </a:r>
            <a:r>
              <a:rPr lang="en-CA" sz="2400" dirty="0" err="1" smtClean="0">
                <a:latin typeface="Arial" panose="020B0604020202020204" pitchFamily="34" charset="0"/>
                <a:cs typeface="Arial" panose="020B0604020202020204" pitchFamily="34" charset="0"/>
              </a:rPr>
              <a:t>convo</a:t>
            </a:r>
            <a:r>
              <a:rPr lang="en-CA" sz="2400" dirty="0" smtClean="0">
                <a:latin typeface="Arial" panose="020B0604020202020204" pitchFamily="34" charset="0"/>
                <a:cs typeface="Arial" panose="020B0604020202020204" pitchFamily="34" charset="0"/>
              </a:rPr>
              <a:t> to support their improvement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25916"/>
            <a:ext cx="3200400" cy="1983884"/>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4016954"/>
      </p:ext>
    </p:extLst>
  </p:cSld>
  <p:clrMapOvr>
    <a:masterClrMapping/>
  </p:clrMapOvr>
  <mc:AlternateContent xmlns:mc="http://schemas.openxmlformats.org/markup-compatibility/2006" xmlns:p14="http://schemas.microsoft.com/office/powerpoint/2010/main">
    <mc:Choice Requires="p14">
      <p:transition spd="slow" p14:dur="2000" advTm="18843"/>
    </mc:Choice>
    <mc:Fallback xmlns="">
      <p:transition spd="slow" advTm="1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85BFC7-B8EE-0D48-9102-476273A67B3C}" type="slidenum">
              <a:rPr lang="en-US" smtClean="0"/>
              <a:pPr/>
              <a:t>28</a:t>
            </a:fld>
            <a:endParaRPr lang="en-US" dirty="0"/>
          </a:p>
        </p:txBody>
      </p:sp>
      <p:sp>
        <p:nvSpPr>
          <p:cNvPr id="3" name="Title 2"/>
          <p:cNvSpPr>
            <a:spLocks noGrp="1"/>
          </p:cNvSpPr>
          <p:nvPr>
            <p:ph type="title"/>
          </p:nvPr>
        </p:nvSpPr>
        <p:spPr>
          <a:xfrm>
            <a:off x="-76200" y="339725"/>
            <a:ext cx="8577943" cy="1108075"/>
          </a:xfrm>
        </p:spPr>
        <p:txBody>
          <a:bodyPr/>
          <a:lstStyle/>
          <a:p>
            <a:r>
              <a:rPr lang="en-CA" sz="4000" dirty="0" smtClean="0">
                <a:latin typeface="Arial" panose="020B0604020202020204" pitchFamily="34" charset="0"/>
                <a:cs typeface="Arial" panose="020B0604020202020204" pitchFamily="34" charset="0"/>
              </a:rPr>
              <a:t>Steps to Giving Good Feedback</a:t>
            </a:r>
            <a:endParaRPr lang="en-CA" sz="40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3"/>
          </p:nvPr>
        </p:nvSpPr>
        <p:spPr/>
        <p:txBody>
          <a:bodyPr/>
          <a:lstStyle/>
          <a:p>
            <a:pPr marL="457200" indent="-457200">
              <a:buFont typeface="+mj-lt"/>
              <a:buAutoNum type="arabicParenR"/>
            </a:pPr>
            <a:r>
              <a:rPr lang="en-CA" sz="2400" dirty="0" smtClean="0">
                <a:latin typeface="Arial" panose="020B0604020202020204" pitchFamily="34" charset="0"/>
                <a:cs typeface="Arial" panose="020B0604020202020204" pitchFamily="34" charset="0"/>
              </a:rPr>
              <a:t>Ask if feedback is wanted</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Consider performance &amp; educational goals</a:t>
            </a:r>
          </a:p>
          <a:p>
            <a:pPr lvl="1"/>
            <a:r>
              <a:rPr lang="en-CA" sz="2000" dirty="0" smtClean="0">
                <a:latin typeface="Arial" panose="020B0604020202020204" pitchFamily="34" charset="0"/>
                <a:cs typeface="Arial" panose="020B0604020202020204" pitchFamily="34" charset="0"/>
              </a:rPr>
              <a:t>Giver/receiver </a:t>
            </a:r>
            <a:r>
              <a:rPr lang="en-CA" sz="2000" dirty="0">
                <a:latin typeface="Arial" panose="020B0604020202020204" pitchFamily="34" charset="0"/>
                <a:cs typeface="Arial" panose="020B0604020202020204" pitchFamily="34" charset="0"/>
              </a:rPr>
              <a:t>need a </a:t>
            </a:r>
            <a:r>
              <a:rPr lang="en-CA" sz="2000" dirty="0" smtClean="0">
                <a:latin typeface="Arial" panose="020B0604020202020204" pitchFamily="34" charset="0"/>
                <a:cs typeface="Arial" panose="020B0604020202020204" pitchFamily="34" charset="0"/>
              </a:rPr>
              <a:t>shared understanding </a:t>
            </a:r>
            <a:r>
              <a:rPr lang="en-CA" sz="2000" dirty="0">
                <a:latin typeface="Arial" panose="020B0604020202020204" pitchFamily="34" charset="0"/>
                <a:cs typeface="Arial" panose="020B0604020202020204" pitchFamily="34" charset="0"/>
              </a:rPr>
              <a:t>of </a:t>
            </a:r>
            <a:r>
              <a:rPr lang="en-CA" sz="2000" dirty="0" smtClean="0">
                <a:latin typeface="Arial" panose="020B0604020202020204" pitchFamily="34" charset="0"/>
                <a:cs typeface="Arial" panose="020B0604020202020204" pitchFamily="34" charset="0"/>
              </a:rPr>
              <a:t>expectations</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Allot sufficient time</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Choose a private setting</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Engage trainee in reflection</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Use clear language</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Factually describe performance</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Focus your message</a:t>
            </a:r>
          </a:p>
          <a:p>
            <a:pPr marL="457200" indent="-457200">
              <a:buFont typeface="+mj-lt"/>
              <a:buAutoNum type="arabicParenR"/>
            </a:pPr>
            <a:r>
              <a:rPr lang="en-CA" sz="2400" dirty="0" smtClean="0">
                <a:latin typeface="Arial" panose="020B0604020202020204" pitchFamily="34" charset="0"/>
                <a:cs typeface="Arial" panose="020B0604020202020204" pitchFamily="34" charset="0"/>
              </a:rPr>
              <a:t>Coach for improvement</a:t>
            </a:r>
          </a:p>
          <a:p>
            <a:endParaRPr lang="en-CA" sz="2400" dirty="0" smtClean="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71682122"/>
      </p:ext>
    </p:extLst>
  </p:cSld>
  <p:clrMapOvr>
    <a:masterClrMapping/>
  </p:clrMapOvr>
  <mc:AlternateContent xmlns:mc="http://schemas.openxmlformats.org/markup-compatibility/2006" xmlns:p14="http://schemas.microsoft.com/office/powerpoint/2010/main">
    <mc:Choice Requires="p14">
      <p:transition spd="slow" p14:dur="2000" advTm="28591"/>
    </mc:Choice>
    <mc:Fallback xmlns="">
      <p:transition spd="slow" advTm="28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8295041" cy="548640"/>
          </a:xfrm>
        </p:spPr>
        <p:txBody>
          <a:bodyPr/>
          <a:lstStyle/>
          <a:p>
            <a:pPr algn="l"/>
            <a:r>
              <a:rPr lang="en-US" b="1" dirty="0" smtClean="0">
                <a:latin typeface="Arial" charset="0"/>
                <a:ea typeface="Arial" charset="0"/>
                <a:cs typeface="Arial" charset="0"/>
              </a:rPr>
              <a:t>Thank you for your time</a:t>
            </a:r>
            <a:endParaRPr lang="en-US" b="1" dirty="0">
              <a:latin typeface="Arial" charset="0"/>
              <a:ea typeface="Arial" charset="0"/>
              <a:cs typeface="Arial" charset="0"/>
            </a:endParaRPr>
          </a:p>
        </p:txBody>
      </p:sp>
      <p:pic>
        <p:nvPicPr>
          <p:cNvPr id="5" name="Content Placeholder 4"/>
          <p:cNvPicPr>
            <a:picLocks noChangeAspect="1"/>
          </p:cNvPicPr>
          <p:nvPr/>
        </p:nvPicPr>
        <p:blipFill>
          <a:blip r:embed="rId4" cstate="email">
            <a:extLst>
              <a:ext uri="{28A0092B-C50C-407E-A947-70E740481C1C}">
                <a14:useLocalDpi xmlns:a14="http://schemas.microsoft.com/office/drawing/2010/main" val="0"/>
              </a:ext>
            </a:extLst>
          </a:blip>
          <a:srcRect l="-132039" r="-132039"/>
          <a:stretch>
            <a:fillRect/>
          </a:stretch>
        </p:blipFill>
        <p:spPr>
          <a:xfrm>
            <a:off x="3733800" y="3363686"/>
            <a:ext cx="8462963" cy="2808514"/>
          </a:xfrm>
          <a:prstGeom prst="rect">
            <a:avLst/>
          </a:prstGeom>
        </p:spPr>
      </p:pic>
      <p:sp>
        <p:nvSpPr>
          <p:cNvPr id="6" name="Rectangle 5"/>
          <p:cNvSpPr/>
          <p:nvPr/>
        </p:nvSpPr>
        <p:spPr>
          <a:xfrm>
            <a:off x="1286438" y="3957161"/>
            <a:ext cx="5567081" cy="2308324"/>
          </a:xfrm>
          <a:prstGeom prst="rect">
            <a:avLst/>
          </a:prstGeom>
        </p:spPr>
        <p:txBody>
          <a:bodyPr wrap="square">
            <a:spAutoFit/>
          </a:bodyPr>
          <a:lstStyle/>
          <a:p>
            <a:endParaRPr lang="en-US" sz="1400" b="1" dirty="0" smtClean="0">
              <a:latin typeface="Arial" charset="0"/>
              <a:ea typeface="Arial" charset="0"/>
              <a:cs typeface="Arial" charset="0"/>
            </a:endParaRPr>
          </a:p>
          <a:p>
            <a:r>
              <a:rPr lang="en-US" sz="1400" b="1" dirty="0" smtClean="0">
                <a:latin typeface="Arial" charset="0"/>
                <a:ea typeface="Arial" charset="0"/>
                <a:cs typeface="Arial" charset="0"/>
              </a:rPr>
              <a:t>CBME PGME</a:t>
            </a:r>
          </a:p>
          <a:p>
            <a:r>
              <a:rPr lang="en-US" sz="1400" dirty="0" smtClean="0">
                <a:latin typeface="Arial" charset="0"/>
                <a:ea typeface="Arial" charset="0"/>
                <a:cs typeface="Arial" charset="0"/>
              </a:rPr>
              <a:t>University </a:t>
            </a:r>
            <a:r>
              <a:rPr lang="en-US" sz="1400" dirty="0">
                <a:latin typeface="Arial" charset="0"/>
                <a:ea typeface="Arial" charset="0"/>
                <a:cs typeface="Arial" charset="0"/>
              </a:rPr>
              <a:t>of </a:t>
            </a:r>
            <a:r>
              <a:rPr lang="en-US" sz="1400" dirty="0" smtClean="0">
                <a:latin typeface="Arial" charset="0"/>
                <a:ea typeface="Arial" charset="0"/>
                <a:cs typeface="Arial" charset="0"/>
              </a:rPr>
              <a:t>Toronto</a:t>
            </a:r>
          </a:p>
          <a:p>
            <a:r>
              <a:rPr lang="en-US" sz="1400" b="1" dirty="0" smtClean="0">
                <a:latin typeface="Arial" charset="0"/>
                <a:ea typeface="Arial" charset="0"/>
                <a:cs typeface="Arial" charset="0"/>
                <a:hlinkClick r:id="rId5"/>
              </a:rPr>
              <a:t>cbme.pgme@utoronto.ca</a:t>
            </a:r>
            <a:endParaRPr lang="en-US" sz="1400" b="1" dirty="0">
              <a:latin typeface="Arial" charset="0"/>
              <a:ea typeface="Arial" charset="0"/>
              <a:cs typeface="Arial" charset="0"/>
            </a:endParaRPr>
          </a:p>
          <a:p>
            <a:endParaRPr lang="en-US" sz="1400" dirty="0">
              <a:latin typeface="Arial" charset="0"/>
              <a:ea typeface="Arial" charset="0"/>
              <a:cs typeface="Arial" charset="0"/>
            </a:endParaRPr>
          </a:p>
          <a:p>
            <a:r>
              <a:rPr lang="en-US" sz="1400" b="1" dirty="0" smtClean="0">
                <a:latin typeface="Arial" charset="0"/>
                <a:ea typeface="Arial" charset="0"/>
                <a:cs typeface="Arial" charset="0"/>
              </a:rPr>
              <a:t>Dr. Susan Glover Takahashi</a:t>
            </a:r>
          </a:p>
          <a:p>
            <a:r>
              <a:rPr lang="en-US" sz="1400" dirty="0" smtClean="0">
                <a:latin typeface="Arial" charset="0"/>
                <a:ea typeface="Arial" charset="0"/>
                <a:cs typeface="Arial" charset="0"/>
              </a:rPr>
              <a:t>Director, Education Integration &amp; Research </a:t>
            </a:r>
          </a:p>
          <a:p>
            <a:r>
              <a:rPr lang="en-US" sz="1400" dirty="0" smtClean="0">
                <a:latin typeface="Arial" charset="0"/>
                <a:ea typeface="Arial" charset="0"/>
                <a:cs typeface="Arial" charset="0"/>
              </a:rPr>
              <a:t>Lead for CBME for PGME</a:t>
            </a:r>
          </a:p>
          <a:p>
            <a:r>
              <a:rPr lang="en-US" sz="1400" b="1" dirty="0" smtClean="0">
                <a:latin typeface="Arial" charset="0"/>
                <a:ea typeface="Arial" charset="0"/>
                <a:cs typeface="Arial" charset="0"/>
                <a:hlinkClick r:id="rId6"/>
              </a:rPr>
              <a:t>sglover.takahashi@utoronto.ca</a:t>
            </a:r>
            <a:endParaRPr lang="en-US" sz="1400" b="1" dirty="0" smtClean="0">
              <a:latin typeface="Arial" charset="0"/>
              <a:ea typeface="Arial" charset="0"/>
              <a:cs typeface="Arial" charset="0"/>
            </a:endParaRPr>
          </a:p>
          <a:p>
            <a:endParaRPr lang="en-US" dirty="0">
              <a:latin typeface="Arial" charset="0"/>
              <a:ea typeface="Arial" charset="0"/>
              <a:cs typeface="Arial" charset="0"/>
            </a:endParaRPr>
          </a:p>
        </p:txBody>
      </p:sp>
      <p:sp>
        <p:nvSpPr>
          <p:cNvPr id="7" name="Title 1"/>
          <p:cNvSpPr txBox="1">
            <a:spLocks/>
          </p:cNvSpPr>
          <p:nvPr/>
        </p:nvSpPr>
        <p:spPr>
          <a:xfrm>
            <a:off x="1066800" y="1859280"/>
            <a:ext cx="6096000" cy="548640"/>
          </a:xfrm>
          <a:prstGeom prst="rect">
            <a:avLst/>
          </a:prstGeom>
        </p:spPr>
        <p:txBody>
          <a:bodyPr>
            <a:noAutofit/>
          </a:bodyPr>
          <a:lstStyle>
            <a:lvl1pPr algn="ctr" defTabSz="457200" rtl="0" eaLnBrk="1" latinLnBrk="0" hangingPunct="1">
              <a:spcBef>
                <a:spcPct val="0"/>
              </a:spcBef>
              <a:buNone/>
              <a:defRPr sz="5400" b="0" i="0" kern="1200">
                <a:solidFill>
                  <a:srgbClr val="003366"/>
                </a:solidFill>
                <a:latin typeface="Trade Gothic LT Std Cn"/>
                <a:ea typeface="+mj-ea"/>
                <a:cs typeface="Trade Gothic LT Std Cn"/>
              </a:defRPr>
            </a:lvl1pPr>
          </a:lstStyle>
          <a:p>
            <a:pPr algn="l"/>
            <a:r>
              <a:rPr lang="en-US" sz="2400" b="1" dirty="0" smtClean="0">
                <a:solidFill>
                  <a:schemeClr val="accent6">
                    <a:lumMod val="50000"/>
                  </a:schemeClr>
                </a:solidFill>
                <a:latin typeface="Arial" charset="0"/>
                <a:ea typeface="Arial" charset="0"/>
                <a:cs typeface="Arial" charset="0"/>
              </a:rPr>
              <a:t>IM-specific</a:t>
            </a:r>
            <a:endParaRPr lang="en-US" sz="2400" b="1" dirty="0">
              <a:solidFill>
                <a:schemeClr val="accent6">
                  <a:lumMod val="50000"/>
                </a:schemeClr>
              </a:solidFill>
              <a:latin typeface="Arial" charset="0"/>
              <a:ea typeface="Arial" charset="0"/>
              <a:cs typeface="Arial" charset="0"/>
            </a:endParaRPr>
          </a:p>
        </p:txBody>
      </p:sp>
      <p:sp>
        <p:nvSpPr>
          <p:cNvPr id="8" name="Rectangle 7"/>
          <p:cNvSpPr/>
          <p:nvPr/>
        </p:nvSpPr>
        <p:spPr>
          <a:xfrm>
            <a:off x="1286437" y="2211556"/>
            <a:ext cx="5567081" cy="1600438"/>
          </a:xfrm>
          <a:prstGeom prst="rect">
            <a:avLst/>
          </a:prstGeom>
        </p:spPr>
        <p:txBody>
          <a:bodyPr wrap="square">
            <a:spAutoFit/>
          </a:bodyPr>
          <a:lstStyle/>
          <a:p>
            <a:endParaRPr lang="en-US" sz="1400" b="1" dirty="0" smtClean="0">
              <a:latin typeface="Arial" charset="0"/>
              <a:ea typeface="Arial" charset="0"/>
              <a:cs typeface="Arial" charset="0"/>
            </a:endParaRPr>
          </a:p>
          <a:p>
            <a:r>
              <a:rPr lang="en-US" sz="1400" b="1" dirty="0" smtClean="0">
                <a:latin typeface="Arial" charset="0"/>
                <a:ea typeface="Arial" charset="0"/>
                <a:cs typeface="Arial" charset="0"/>
              </a:rPr>
              <a:t>Dr. Jeannette </a:t>
            </a:r>
            <a:r>
              <a:rPr lang="en-US" sz="1400" b="1" dirty="0" err="1" smtClean="0">
                <a:latin typeface="Arial" charset="0"/>
                <a:ea typeface="Arial" charset="0"/>
                <a:cs typeface="Arial" charset="0"/>
              </a:rPr>
              <a:t>Goguen</a:t>
            </a:r>
            <a:endParaRPr lang="en-US" sz="1400" b="1" dirty="0" smtClean="0">
              <a:latin typeface="Arial" charset="0"/>
              <a:ea typeface="Arial" charset="0"/>
              <a:cs typeface="Arial" charset="0"/>
            </a:endParaRPr>
          </a:p>
          <a:p>
            <a:r>
              <a:rPr lang="en-US" sz="1400" dirty="0" smtClean="0">
                <a:latin typeface="Arial" charset="0"/>
                <a:ea typeface="Arial" charset="0"/>
                <a:cs typeface="Arial" charset="0"/>
              </a:rPr>
              <a:t>Program Director, Internal Medicine</a:t>
            </a:r>
          </a:p>
          <a:p>
            <a:r>
              <a:rPr lang="en-US" sz="1400" b="1" dirty="0" smtClean="0">
                <a:latin typeface="Arial" charset="0"/>
                <a:ea typeface="Arial" charset="0"/>
                <a:cs typeface="Arial" charset="0"/>
                <a:hlinkClick r:id="rId7"/>
              </a:rPr>
              <a:t>goguenj@smh.ca</a:t>
            </a:r>
            <a:endParaRPr lang="en-US" sz="1400" b="1" dirty="0" smtClean="0">
              <a:latin typeface="Arial" charset="0"/>
              <a:ea typeface="Arial" charset="0"/>
              <a:cs typeface="Arial" charset="0"/>
            </a:endParaRPr>
          </a:p>
          <a:p>
            <a:endParaRPr lang="en-US" sz="1400" b="1" dirty="0" smtClean="0">
              <a:latin typeface="Arial" charset="0"/>
              <a:ea typeface="Arial" charset="0"/>
              <a:cs typeface="Arial" charset="0"/>
            </a:endParaRPr>
          </a:p>
          <a:p>
            <a:r>
              <a:rPr lang="en-US" sz="1400" b="1" dirty="0" smtClean="0">
                <a:latin typeface="Arial" charset="0"/>
                <a:ea typeface="Arial" charset="0"/>
                <a:cs typeface="Arial" charset="0"/>
              </a:rPr>
              <a:t>Resources:</a:t>
            </a:r>
          </a:p>
          <a:p>
            <a:r>
              <a:rPr lang="en-US" sz="1400" b="1" dirty="0" smtClean="0">
                <a:latin typeface="Arial" charset="0"/>
                <a:ea typeface="Arial" charset="0"/>
                <a:cs typeface="Arial" charset="0"/>
                <a:hlinkClick r:id="rId8"/>
              </a:rPr>
              <a:t>http://www.deptmedicine.utoronto.ca/competence-design</a:t>
            </a:r>
            <a:endParaRPr lang="en-US" sz="1400" b="1" dirty="0">
              <a:latin typeface="Arial" charset="0"/>
              <a:ea typeface="Arial" charset="0"/>
              <a:cs typeface="Arial" charset="0"/>
            </a:endParaRPr>
          </a:p>
        </p:txBody>
      </p:sp>
      <p:sp>
        <p:nvSpPr>
          <p:cNvPr id="10" name="Title 1"/>
          <p:cNvSpPr txBox="1">
            <a:spLocks/>
          </p:cNvSpPr>
          <p:nvPr/>
        </p:nvSpPr>
        <p:spPr>
          <a:xfrm>
            <a:off x="1025306" y="3707675"/>
            <a:ext cx="6096000" cy="548640"/>
          </a:xfrm>
          <a:prstGeom prst="rect">
            <a:avLst/>
          </a:prstGeom>
        </p:spPr>
        <p:txBody>
          <a:bodyPr>
            <a:noAutofit/>
          </a:bodyPr>
          <a:lstStyle>
            <a:lvl1pPr algn="ctr" defTabSz="457200" rtl="0" eaLnBrk="1" latinLnBrk="0" hangingPunct="1">
              <a:spcBef>
                <a:spcPct val="0"/>
              </a:spcBef>
              <a:buNone/>
              <a:defRPr sz="5400" b="0" i="0" kern="1200">
                <a:solidFill>
                  <a:srgbClr val="003366"/>
                </a:solidFill>
                <a:latin typeface="Trade Gothic LT Std Cn"/>
                <a:ea typeface="+mj-ea"/>
                <a:cs typeface="Trade Gothic LT Std Cn"/>
              </a:defRPr>
            </a:lvl1pPr>
          </a:lstStyle>
          <a:p>
            <a:pPr algn="l"/>
            <a:r>
              <a:rPr lang="en-US" sz="2400" b="1" dirty="0" smtClean="0">
                <a:solidFill>
                  <a:schemeClr val="accent6">
                    <a:lumMod val="50000"/>
                  </a:schemeClr>
                </a:solidFill>
                <a:latin typeface="Arial" panose="020B0604020202020204" pitchFamily="34" charset="0"/>
                <a:cs typeface="Arial" panose="020B0604020202020204" pitchFamily="34" charset="0"/>
              </a:rPr>
              <a:t>General</a:t>
            </a:r>
            <a:endParaRPr lang="en-US" sz="2400" b="1" dirty="0">
              <a:solidFill>
                <a:schemeClr val="accent6">
                  <a:lumMod val="50000"/>
                </a:schemeClr>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968955" y="1104900"/>
            <a:ext cx="7554686" cy="1839686"/>
          </a:xfrm>
          <a:prstGeom prst="rect">
            <a:avLst/>
          </a:prstGeom>
        </p:spPr>
        <p:txBody>
          <a:bodyPr>
            <a:noAutofit/>
          </a:bodyPr>
          <a:lstStyle>
            <a:lvl1pPr algn="ctr" defTabSz="457200" rtl="0" eaLnBrk="1" latinLnBrk="0" hangingPunct="1">
              <a:spcBef>
                <a:spcPct val="0"/>
              </a:spcBef>
              <a:buNone/>
              <a:defRPr sz="5400" b="0" i="0" kern="1200">
                <a:solidFill>
                  <a:srgbClr val="003366"/>
                </a:solidFill>
                <a:latin typeface="Trade Gothic LT Std Cn"/>
                <a:ea typeface="+mj-ea"/>
                <a:cs typeface="Trade Gothic LT Std Cn"/>
              </a:defRPr>
            </a:lvl1pPr>
          </a:lstStyle>
          <a:p>
            <a:pPr algn="l"/>
            <a:r>
              <a:rPr lang="en-US" sz="3600" b="1" dirty="0" smtClean="0">
                <a:solidFill>
                  <a:srgbClr val="007635"/>
                </a:solidFill>
                <a:latin typeface="Arial" charset="0"/>
                <a:ea typeface="Arial" charset="0"/>
                <a:cs typeface="Arial" charset="0"/>
              </a:rPr>
              <a:t>Questions about CBD?</a:t>
            </a:r>
            <a:endParaRPr lang="en-US" sz="3600" b="1" dirty="0">
              <a:solidFill>
                <a:srgbClr val="007635"/>
              </a:solidFill>
              <a:latin typeface="Arial" charset="0"/>
              <a:ea typeface="Arial" charset="0"/>
              <a:cs typeface="Arial"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2426435"/>
      </p:ext>
    </p:extLst>
  </p:cSld>
  <p:clrMapOvr>
    <a:masterClrMapping/>
  </p:clrMapOvr>
  <mc:AlternateContent xmlns:mc="http://schemas.openxmlformats.org/markup-compatibility/2006" xmlns:p14="http://schemas.microsoft.com/office/powerpoint/2010/main">
    <mc:Choice Requires="p14">
      <p:transition spd="slow" p14:dur="2000" advTm="20356"/>
    </mc:Choice>
    <mc:Fallback xmlns="">
      <p:transition spd="slow" advTm="2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066800"/>
            <a:ext cx="9525000" cy="2123658"/>
          </a:xfrm>
          <a:prstGeom prst="rect">
            <a:avLst/>
          </a:prstGeom>
        </p:spPr>
        <p:txBody>
          <a:bodyPr wrap="square">
            <a:spAutoFit/>
          </a:bodyPr>
          <a:lstStyle/>
          <a:p>
            <a:pPr marL="12700">
              <a:lnSpc>
                <a:spcPct val="100000"/>
              </a:lnSpc>
              <a:buClr>
                <a:srgbClr val="003052"/>
              </a:buClr>
              <a:tabLst>
                <a:tab pos="243204" algn="l"/>
              </a:tabLst>
            </a:pPr>
            <a:endParaRPr lang="en-US" sz="2000" spc="-5" dirty="0" smtClean="0">
              <a:solidFill>
                <a:srgbClr val="376092"/>
              </a:solidFill>
              <a:latin typeface="Arial" pitchFamily="34" charset="0"/>
              <a:cs typeface="Arial" pitchFamily="34" charset="0"/>
            </a:endParaRPr>
          </a:p>
          <a:p>
            <a:pPr marL="1384300" lvl="2" indent="-457200">
              <a:buClr>
                <a:srgbClr val="003052"/>
              </a:buClr>
              <a:buFont typeface="Arial"/>
              <a:buChar char="•"/>
              <a:tabLst>
                <a:tab pos="243204" algn="l"/>
              </a:tabLst>
            </a:pPr>
            <a:r>
              <a:rPr lang="en-US" sz="2800" spc="-5" dirty="0" smtClean="0">
                <a:solidFill>
                  <a:schemeClr val="tx2">
                    <a:lumMod val="75000"/>
                  </a:schemeClr>
                </a:solidFill>
                <a:latin typeface="Arial" pitchFamily="34" charset="0"/>
                <a:cs typeface="Arial" pitchFamily="34" charset="0"/>
              </a:rPr>
              <a:t>Ro</a:t>
            </a:r>
            <a:r>
              <a:rPr lang="en-US" sz="2800" spc="-10" dirty="0" smtClean="0">
                <a:solidFill>
                  <a:schemeClr val="tx2">
                    <a:lumMod val="75000"/>
                  </a:schemeClr>
                </a:solidFill>
                <a:latin typeface="Arial" pitchFamily="34" charset="0"/>
                <a:cs typeface="Arial" pitchFamily="34" charset="0"/>
              </a:rPr>
              <a:t>y</a:t>
            </a:r>
            <a:r>
              <a:rPr lang="en-US" sz="2800" dirty="0" smtClean="0">
                <a:solidFill>
                  <a:schemeClr val="tx2">
                    <a:lumMod val="75000"/>
                  </a:schemeClr>
                </a:solidFill>
                <a:latin typeface="Arial" pitchFamily="34" charset="0"/>
                <a:cs typeface="Arial" pitchFamily="34" charset="0"/>
              </a:rPr>
              <a:t>al</a:t>
            </a:r>
            <a:r>
              <a:rPr lang="en-US" sz="2800" spc="25" dirty="0" smtClean="0">
                <a:solidFill>
                  <a:schemeClr val="tx2">
                    <a:lumMod val="75000"/>
                  </a:schemeClr>
                </a:solidFill>
                <a:latin typeface="Arial" pitchFamily="34" charset="0"/>
                <a:cs typeface="Arial" pitchFamily="34" charset="0"/>
              </a:rPr>
              <a:t> </a:t>
            </a:r>
            <a:r>
              <a:rPr lang="en-US" sz="2800" spc="-5" dirty="0" smtClean="0">
                <a:solidFill>
                  <a:schemeClr val="tx2">
                    <a:lumMod val="75000"/>
                  </a:schemeClr>
                </a:solidFill>
                <a:latin typeface="Arial" pitchFamily="34" charset="0"/>
                <a:cs typeface="Arial" pitchFamily="34" charset="0"/>
              </a:rPr>
              <a:t>Colle</a:t>
            </a:r>
            <a:r>
              <a:rPr lang="en-US" sz="2800" spc="5" dirty="0" smtClean="0">
                <a:solidFill>
                  <a:schemeClr val="tx2">
                    <a:lumMod val="75000"/>
                  </a:schemeClr>
                </a:solidFill>
                <a:latin typeface="Arial" pitchFamily="34" charset="0"/>
                <a:cs typeface="Arial" pitchFamily="34" charset="0"/>
              </a:rPr>
              <a:t>g</a:t>
            </a:r>
            <a:r>
              <a:rPr lang="en-US" sz="2800" spc="-15" dirty="0" smtClean="0">
                <a:solidFill>
                  <a:schemeClr val="tx2">
                    <a:lumMod val="75000"/>
                  </a:schemeClr>
                </a:solidFill>
                <a:latin typeface="Arial" pitchFamily="34" charset="0"/>
                <a:cs typeface="Arial" pitchFamily="34" charset="0"/>
              </a:rPr>
              <a:t>e’s approach to </a:t>
            </a:r>
            <a:r>
              <a:rPr lang="en-US" sz="2800" b="1" spc="-25" dirty="0" smtClean="0">
                <a:solidFill>
                  <a:srgbClr val="FF6600"/>
                </a:solidFill>
                <a:latin typeface="Arial" pitchFamily="34" charset="0"/>
                <a:cs typeface="Arial" pitchFamily="34" charset="0"/>
              </a:rPr>
              <a:t>CB</a:t>
            </a:r>
            <a:r>
              <a:rPr lang="en-US" sz="2800" b="1" spc="-20" dirty="0" smtClean="0">
                <a:solidFill>
                  <a:srgbClr val="FF6600"/>
                </a:solidFill>
                <a:latin typeface="Arial" pitchFamily="34" charset="0"/>
                <a:cs typeface="Arial" pitchFamily="34" charset="0"/>
              </a:rPr>
              <a:t>M</a:t>
            </a:r>
            <a:r>
              <a:rPr lang="en-US" sz="2800" b="1" dirty="0" smtClean="0">
                <a:solidFill>
                  <a:srgbClr val="FF6600"/>
                </a:solidFill>
                <a:latin typeface="Arial" pitchFamily="34" charset="0"/>
                <a:cs typeface="Arial" pitchFamily="34" charset="0"/>
              </a:rPr>
              <a:t>E</a:t>
            </a:r>
          </a:p>
          <a:p>
            <a:pPr marL="1384300" lvl="2" indent="-457200">
              <a:buClr>
                <a:srgbClr val="003052"/>
              </a:buClr>
              <a:buFont typeface="Arial"/>
              <a:buChar char="•"/>
              <a:tabLst>
                <a:tab pos="243204" algn="l"/>
              </a:tabLst>
            </a:pPr>
            <a:r>
              <a:rPr lang="en-US" sz="2800" spc="-15" dirty="0" smtClean="0">
                <a:solidFill>
                  <a:schemeClr val="tx2">
                    <a:lumMod val="75000"/>
                  </a:schemeClr>
                </a:solidFill>
                <a:latin typeface="Arial" pitchFamily="34" charset="0"/>
                <a:cs typeface="Arial" pitchFamily="34" charset="0"/>
              </a:rPr>
              <a:t>Rollout for approx. 80 specialties in 7 cohorts over next decade</a:t>
            </a:r>
            <a:endParaRPr lang="en-US" sz="2800" spc="-15" dirty="0">
              <a:solidFill>
                <a:schemeClr val="tx2">
                  <a:lumMod val="75000"/>
                </a:schemeClr>
              </a:solidFill>
              <a:latin typeface="Arial" pitchFamily="34" charset="0"/>
              <a:cs typeface="Arial" pitchFamily="34" charset="0"/>
            </a:endParaRPr>
          </a:p>
          <a:p>
            <a:pPr marL="1384300" lvl="2" indent="-457200">
              <a:buClr>
                <a:srgbClr val="003052"/>
              </a:buClr>
              <a:buFont typeface="Arial"/>
              <a:buChar char="•"/>
              <a:tabLst>
                <a:tab pos="243204" algn="l"/>
              </a:tabLst>
            </a:pPr>
            <a:r>
              <a:rPr lang="en-US" sz="2800" spc="-15" dirty="0" smtClean="0">
                <a:solidFill>
                  <a:schemeClr val="tx2">
                    <a:lumMod val="75000"/>
                  </a:schemeClr>
                </a:solidFill>
                <a:latin typeface="Arial" pitchFamily="34" charset="0"/>
                <a:cs typeface="Arial" pitchFamily="34" charset="0"/>
              </a:rPr>
              <a:t>Internal Medicine – Pilot starts </a:t>
            </a:r>
            <a:r>
              <a:rPr lang="en-US" sz="2800" b="1" spc="-15" dirty="0" smtClean="0">
                <a:solidFill>
                  <a:srgbClr val="002A5C"/>
                </a:solidFill>
                <a:latin typeface="Arial" pitchFamily="34" charset="0"/>
                <a:cs typeface="Arial" pitchFamily="34" charset="0"/>
              </a:rPr>
              <a:t>Aug 1, 2017 TTD1</a:t>
            </a:r>
          </a:p>
        </p:txBody>
      </p:sp>
      <p:sp>
        <p:nvSpPr>
          <p:cNvPr id="2" name="Rectangle 1"/>
          <p:cNvSpPr/>
          <p:nvPr/>
        </p:nvSpPr>
        <p:spPr>
          <a:xfrm>
            <a:off x="459696" y="228600"/>
            <a:ext cx="7388904" cy="646331"/>
          </a:xfrm>
          <a:prstGeom prst="rect">
            <a:avLst/>
          </a:prstGeom>
        </p:spPr>
        <p:txBody>
          <a:bodyPr wrap="square">
            <a:spAutoFit/>
          </a:bodyPr>
          <a:lstStyle/>
          <a:p>
            <a:r>
              <a:rPr lang="en-US" sz="3600" b="1" dirty="0">
                <a:solidFill>
                  <a:srgbClr val="0070C0"/>
                </a:solidFill>
                <a:latin typeface="Arial" panose="020B0604020202020204" pitchFamily="34" charset="0"/>
                <a:cs typeface="Arial" panose="020B0604020202020204" pitchFamily="34" charset="0"/>
              </a:rPr>
              <a:t>CBD</a:t>
            </a:r>
            <a:r>
              <a:rPr lang="en-US" sz="3600" b="1" dirty="0">
                <a:solidFill>
                  <a:schemeClr val="tx2">
                    <a:lumMod val="75000"/>
                  </a:schemeClr>
                </a:solidFill>
                <a:latin typeface="Arial" panose="020B0604020202020204" pitchFamily="34" charset="0"/>
                <a:cs typeface="Arial" panose="020B0604020202020204" pitchFamily="34" charset="0"/>
              </a:rPr>
              <a:t> or Competence by Design</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4898228"/>
      </p:ext>
    </p:extLst>
  </p:cSld>
  <p:clrMapOvr>
    <a:masterClrMapping/>
  </p:clrMapOvr>
  <mc:AlternateContent xmlns:mc="http://schemas.openxmlformats.org/markup-compatibility/2006" xmlns:p14="http://schemas.microsoft.com/office/powerpoint/2010/main">
    <mc:Choice Requires="p14">
      <p:transition spd="slow" p14:dur="2000" advTm="25629"/>
    </mc:Choice>
    <mc:Fallback xmlns="">
      <p:transition spd="slow" advTm="2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9" y="533400"/>
            <a:ext cx="8216153" cy="4970591"/>
          </a:xfrm>
          <a:prstGeom prst="rect">
            <a:avLst/>
          </a:prstGeom>
        </p:spPr>
        <p:txBody>
          <a:bodyPr wrap="square">
            <a:spAutoFit/>
          </a:bodyPr>
          <a:lstStyle/>
          <a:p>
            <a:pPr marL="12700"/>
            <a:r>
              <a:rPr lang="en-US" sz="3000" b="1" spc="-20" dirty="0" smtClean="0">
                <a:solidFill>
                  <a:srgbClr val="FF6600"/>
                </a:solidFill>
                <a:latin typeface="Arial" panose="020B0604020202020204" pitchFamily="34" charset="0"/>
                <a:cs typeface="Arial" pitchFamily="34" charset="0"/>
              </a:rPr>
              <a:t>CBME</a:t>
            </a:r>
            <a:r>
              <a:rPr lang="en-US" sz="3000" spc="-20" dirty="0" smtClean="0">
                <a:solidFill>
                  <a:srgbClr val="003052"/>
                </a:solidFill>
                <a:latin typeface="Arial" pitchFamily="34" charset="0"/>
                <a:cs typeface="Arial" pitchFamily="34" charset="0"/>
              </a:rPr>
              <a:t> </a:t>
            </a:r>
            <a:r>
              <a:rPr lang="en-US" sz="3000" spc="-20" dirty="0" smtClean="0">
                <a:solidFill>
                  <a:schemeClr val="tx2">
                    <a:lumMod val="75000"/>
                  </a:schemeClr>
                </a:solidFill>
                <a:latin typeface="Arial" pitchFamily="34" charset="0"/>
                <a:cs typeface="Arial" pitchFamily="34" charset="0"/>
              </a:rPr>
              <a:t>is an educational </a:t>
            </a:r>
            <a:r>
              <a:rPr lang="en-US" sz="3000" spc="-15" dirty="0" smtClean="0">
                <a:solidFill>
                  <a:schemeClr val="tx2">
                    <a:lumMod val="75000"/>
                  </a:schemeClr>
                </a:solidFill>
                <a:latin typeface="Arial" pitchFamily="34" charset="0"/>
                <a:cs typeface="Arial" pitchFamily="34" charset="0"/>
              </a:rPr>
              <a:t>model that is</a:t>
            </a:r>
            <a:r>
              <a:rPr lang="en-US" sz="3000" dirty="0" smtClean="0">
                <a:solidFill>
                  <a:schemeClr val="tx2">
                    <a:lumMod val="75000"/>
                  </a:schemeClr>
                </a:solidFill>
                <a:latin typeface="Arial" pitchFamily="34" charset="0"/>
                <a:cs typeface="Arial" pitchFamily="34" charset="0"/>
              </a:rPr>
              <a:t>…</a:t>
            </a:r>
          </a:p>
          <a:p>
            <a:pPr marL="12700"/>
            <a:endParaRPr lang="en-US" sz="2800" dirty="0">
              <a:solidFill>
                <a:schemeClr val="tx2">
                  <a:lumMod val="75000"/>
                </a:schemeClr>
              </a:solidFill>
              <a:latin typeface="Arial" pitchFamily="34" charset="0"/>
              <a:cs typeface="Arial" pitchFamily="34" charset="0"/>
            </a:endParaRPr>
          </a:p>
          <a:p>
            <a:pPr marL="699770" lvl="1" indent="-229870">
              <a:spcBef>
                <a:spcPts val="575"/>
              </a:spcBef>
              <a:buClr>
                <a:srgbClr val="003052"/>
              </a:buClr>
              <a:buFont typeface="Times"/>
              <a:buChar char="•"/>
              <a:tabLst>
                <a:tab pos="243204" algn="l"/>
              </a:tabLst>
            </a:pPr>
            <a:r>
              <a:rPr lang="en-US" sz="2400" dirty="0" smtClean="0">
                <a:solidFill>
                  <a:schemeClr val="tx2">
                    <a:lumMod val="75000"/>
                  </a:schemeClr>
                </a:solidFill>
                <a:latin typeface="Arial" pitchFamily="34" charset="0"/>
                <a:cs typeface="Arial" pitchFamily="34" charset="0"/>
              </a:rPr>
              <a:t>More o</a:t>
            </a:r>
            <a:r>
              <a:rPr lang="en-US" sz="2400" spc="-15" dirty="0" smtClean="0">
                <a:solidFill>
                  <a:schemeClr val="tx2">
                    <a:lumMod val="75000"/>
                  </a:schemeClr>
                </a:solidFill>
                <a:latin typeface="Arial" pitchFamily="34" charset="0"/>
                <a:cs typeface="Arial" pitchFamily="34" charset="0"/>
              </a:rPr>
              <a:t>r</a:t>
            </a:r>
            <a:r>
              <a:rPr lang="en-US" sz="2400" spc="-5" dirty="0" smtClean="0">
                <a:solidFill>
                  <a:schemeClr val="tx2">
                    <a:lumMod val="75000"/>
                  </a:schemeClr>
                </a:solidFill>
                <a:latin typeface="Arial" pitchFamily="34" charset="0"/>
                <a:cs typeface="Arial" pitchFamily="34" charset="0"/>
              </a:rPr>
              <a:t>iente</a:t>
            </a:r>
            <a:r>
              <a:rPr lang="en-US" sz="2400" dirty="0" smtClean="0">
                <a:solidFill>
                  <a:schemeClr val="tx2">
                    <a:lumMod val="75000"/>
                  </a:schemeClr>
                </a:solidFill>
                <a:latin typeface="Arial" pitchFamily="34" charset="0"/>
                <a:cs typeface="Arial" pitchFamily="34" charset="0"/>
              </a:rPr>
              <a:t>d</a:t>
            </a:r>
            <a:r>
              <a:rPr lang="en-US" sz="2400" spc="30" dirty="0" smtClean="0">
                <a:solidFill>
                  <a:schemeClr val="tx2">
                    <a:lumMod val="75000"/>
                  </a:schemeClr>
                </a:solidFill>
                <a:latin typeface="Arial" pitchFamily="34" charset="0"/>
                <a:cs typeface="Arial" pitchFamily="34" charset="0"/>
              </a:rPr>
              <a:t> </a:t>
            </a:r>
            <a:r>
              <a:rPr lang="en-US" sz="2400" spc="-5" dirty="0">
                <a:solidFill>
                  <a:schemeClr val="tx2">
                    <a:lumMod val="75000"/>
                  </a:schemeClr>
                </a:solidFill>
                <a:latin typeface="Arial" pitchFamily="34" charset="0"/>
                <a:cs typeface="Arial" pitchFamily="34" charset="0"/>
              </a:rPr>
              <a:t>t</a:t>
            </a:r>
            <a:r>
              <a:rPr lang="en-US" sz="2400" dirty="0">
                <a:solidFill>
                  <a:schemeClr val="tx2">
                    <a:lumMod val="75000"/>
                  </a:schemeClr>
                </a:solidFill>
                <a:latin typeface="Arial" pitchFamily="34" charset="0"/>
                <a:cs typeface="Arial" pitchFamily="34" charset="0"/>
              </a:rPr>
              <a:t>o</a:t>
            </a:r>
            <a:r>
              <a:rPr lang="en-US" sz="2400" spc="10" dirty="0">
                <a:solidFill>
                  <a:schemeClr val="tx2">
                    <a:lumMod val="75000"/>
                  </a:schemeClr>
                </a:solidFill>
                <a:latin typeface="Arial" pitchFamily="34" charset="0"/>
                <a:cs typeface="Arial" pitchFamily="34" charset="0"/>
              </a:rPr>
              <a:t> </a:t>
            </a:r>
            <a:r>
              <a:rPr lang="en-US" sz="2400" dirty="0" smtClean="0">
                <a:solidFill>
                  <a:schemeClr val="tx2">
                    <a:lumMod val="75000"/>
                  </a:schemeClr>
                </a:solidFill>
                <a:latin typeface="Arial" pitchFamily="34" charset="0"/>
                <a:cs typeface="Arial" pitchFamily="34" charset="0"/>
              </a:rPr>
              <a:t>outc</a:t>
            </a:r>
            <a:r>
              <a:rPr lang="en-US" sz="2400" spc="-15" dirty="0" smtClean="0">
                <a:solidFill>
                  <a:schemeClr val="tx2">
                    <a:lumMod val="75000"/>
                  </a:schemeClr>
                </a:solidFill>
                <a:latin typeface="Arial" pitchFamily="34" charset="0"/>
                <a:cs typeface="Arial" pitchFamily="34" charset="0"/>
              </a:rPr>
              <a:t>o</a:t>
            </a:r>
            <a:r>
              <a:rPr lang="en-US" sz="2400" dirty="0" smtClean="0">
                <a:solidFill>
                  <a:schemeClr val="tx2">
                    <a:lumMod val="75000"/>
                  </a:schemeClr>
                </a:solidFill>
                <a:latin typeface="Arial" pitchFamily="34" charset="0"/>
                <a:cs typeface="Arial" pitchFamily="34" charset="0"/>
              </a:rPr>
              <a:t>mes rather than time in training (i.e. what trainee can DO)</a:t>
            </a:r>
          </a:p>
          <a:p>
            <a:pPr marL="699770" lvl="1" indent="-229870">
              <a:spcBef>
                <a:spcPts val="575"/>
              </a:spcBef>
              <a:buClr>
                <a:srgbClr val="003052"/>
              </a:buClr>
              <a:buFont typeface="Times"/>
              <a:buChar char="•"/>
              <a:tabLst>
                <a:tab pos="243204" algn="l"/>
              </a:tabLst>
            </a:pPr>
            <a:endParaRPr lang="en-US" sz="1600" dirty="0" smtClean="0">
              <a:solidFill>
                <a:schemeClr val="tx2">
                  <a:lumMod val="75000"/>
                </a:schemeClr>
              </a:solidFill>
              <a:latin typeface="Arial" pitchFamily="34" charset="0"/>
              <a:cs typeface="Arial" pitchFamily="34" charset="0"/>
            </a:endParaRPr>
          </a:p>
          <a:p>
            <a:pPr marL="699770" lvl="1" indent="-229870">
              <a:spcBef>
                <a:spcPts val="575"/>
              </a:spcBef>
              <a:buClr>
                <a:srgbClr val="003052"/>
              </a:buClr>
              <a:buFont typeface="Times"/>
              <a:buChar char="•"/>
              <a:tabLst>
                <a:tab pos="243204" algn="l"/>
              </a:tabLst>
            </a:pPr>
            <a:r>
              <a:rPr lang="en-US" sz="2400" spc="-20" dirty="0" smtClean="0">
                <a:solidFill>
                  <a:schemeClr val="tx2">
                    <a:lumMod val="75000"/>
                  </a:schemeClr>
                </a:solidFill>
                <a:latin typeface="Arial" pitchFamily="34" charset="0"/>
                <a:cs typeface="Arial" pitchFamily="34" charset="0"/>
              </a:rPr>
              <a:t>More flexible to learners’ prior skills and current needs</a:t>
            </a:r>
          </a:p>
          <a:p>
            <a:pPr marL="699770" lvl="1" indent="-229870">
              <a:spcBef>
                <a:spcPts val="575"/>
              </a:spcBef>
              <a:buClr>
                <a:srgbClr val="003052"/>
              </a:buClr>
              <a:buFont typeface="Times"/>
              <a:buChar char="•"/>
              <a:tabLst>
                <a:tab pos="243204" algn="l"/>
              </a:tabLst>
            </a:pPr>
            <a:endParaRPr lang="en-US" sz="1600" spc="-20" dirty="0" smtClean="0">
              <a:solidFill>
                <a:schemeClr val="tx2">
                  <a:lumMod val="75000"/>
                </a:schemeClr>
              </a:solidFill>
              <a:latin typeface="Arial" pitchFamily="34" charset="0"/>
              <a:cs typeface="Arial" pitchFamily="34" charset="0"/>
            </a:endParaRPr>
          </a:p>
          <a:p>
            <a:pPr marL="699770" lvl="1" indent="-229870">
              <a:spcBef>
                <a:spcPts val="575"/>
              </a:spcBef>
              <a:buClr>
                <a:srgbClr val="003052"/>
              </a:buClr>
              <a:buFont typeface="Times"/>
              <a:buChar char="•"/>
              <a:tabLst>
                <a:tab pos="243204" algn="l"/>
              </a:tabLst>
            </a:pPr>
            <a:r>
              <a:rPr lang="en-US" sz="2400" spc="-20" dirty="0" smtClean="0">
                <a:solidFill>
                  <a:schemeClr val="tx2">
                    <a:lumMod val="75000"/>
                  </a:schemeClr>
                </a:solidFill>
                <a:latin typeface="Arial" pitchFamily="34" charset="0"/>
                <a:cs typeface="Arial" pitchFamily="34" charset="0"/>
              </a:rPr>
              <a:t>Training using a coaching approach with more regular feedback &amp; entrustment decisions</a:t>
            </a:r>
          </a:p>
          <a:p>
            <a:pPr marL="699770" lvl="1" indent="-229870">
              <a:spcBef>
                <a:spcPts val="575"/>
              </a:spcBef>
              <a:buClr>
                <a:srgbClr val="003052"/>
              </a:buClr>
              <a:buFont typeface="Times"/>
              <a:buChar char="•"/>
              <a:tabLst>
                <a:tab pos="243204" algn="l"/>
              </a:tabLst>
            </a:pPr>
            <a:endParaRPr lang="en-US" sz="1600" spc="-20" dirty="0" smtClean="0">
              <a:solidFill>
                <a:schemeClr val="tx2">
                  <a:lumMod val="75000"/>
                </a:schemeClr>
              </a:solidFill>
              <a:latin typeface="Arial" pitchFamily="34" charset="0"/>
              <a:cs typeface="Arial" pitchFamily="34" charset="0"/>
            </a:endParaRPr>
          </a:p>
          <a:p>
            <a:pPr marL="699770" lvl="1" indent="-229870">
              <a:spcBef>
                <a:spcPts val="575"/>
              </a:spcBef>
              <a:buClr>
                <a:srgbClr val="003052"/>
              </a:buClr>
              <a:buFont typeface="Times"/>
              <a:buChar char="•"/>
              <a:tabLst>
                <a:tab pos="243204" algn="l"/>
              </a:tabLst>
            </a:pPr>
            <a:r>
              <a:rPr lang="en-US" sz="2400" spc="25" dirty="0" smtClean="0">
                <a:solidFill>
                  <a:schemeClr val="tx2">
                    <a:lumMod val="75000"/>
                  </a:schemeClr>
                </a:solidFill>
                <a:latin typeface="Arial" pitchFamily="34" charset="0"/>
                <a:cs typeface="Arial" pitchFamily="34" charset="0"/>
              </a:rPr>
              <a:t>Enhanced tracking of learners’ progress and performance</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77853238"/>
      </p:ext>
    </p:extLst>
  </p:cSld>
  <p:clrMapOvr>
    <a:masterClrMapping/>
  </p:clrMapOvr>
  <mc:AlternateContent xmlns:mc="http://schemas.openxmlformats.org/markup-compatibility/2006" xmlns:p14="http://schemas.microsoft.com/office/powerpoint/2010/main">
    <mc:Choice Requires="p14">
      <p:transition spd="slow" p14:dur="2000" advTm="22975"/>
    </mc:Choice>
    <mc:Fallback xmlns="">
      <p:transition spd="slow" advTm="2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54782"/>
            <a:ext cx="8683625" cy="839787"/>
          </a:xfrm>
        </p:spPr>
        <p:txBody>
          <a:bodyPr/>
          <a:lstStyle/>
          <a:p>
            <a:r>
              <a:rPr lang="en-US" dirty="0" smtClean="0">
                <a:latin typeface="Arial" charset="0"/>
                <a:ea typeface="Arial" charset="0"/>
                <a:cs typeface="Arial" charset="0"/>
              </a:rPr>
              <a:t>What are we trying to fix?</a:t>
            </a:r>
            <a:endParaRPr lang="en-US" dirty="0">
              <a:latin typeface="Arial" charset="0"/>
              <a:ea typeface="Arial" charset="0"/>
              <a:cs typeface="Arial" charset="0"/>
            </a:endParaRPr>
          </a:p>
        </p:txBody>
      </p:sp>
      <p:sp>
        <p:nvSpPr>
          <p:cNvPr id="3" name="Content Placeholder 2"/>
          <p:cNvSpPr>
            <a:spLocks noGrp="1"/>
          </p:cNvSpPr>
          <p:nvPr>
            <p:ph idx="1"/>
          </p:nvPr>
        </p:nvSpPr>
        <p:spPr>
          <a:xfrm>
            <a:off x="227013" y="1066800"/>
            <a:ext cx="8916987" cy="4418013"/>
          </a:xfrm>
        </p:spPr>
        <p:txBody>
          <a:bodyPr/>
          <a:lstStyle/>
          <a:p>
            <a:r>
              <a:rPr lang="is-IS" sz="2400" dirty="0" smtClean="0">
                <a:latin typeface="Arial" charset="0"/>
                <a:ea typeface="Arial" charset="0"/>
                <a:cs typeface="Arial" charset="0"/>
              </a:rPr>
              <a:t>Have you ever...</a:t>
            </a:r>
          </a:p>
          <a:p>
            <a:pPr lvl="1"/>
            <a:r>
              <a:rPr lang="is-IS" sz="2400" dirty="0">
                <a:latin typeface="Arial" charset="0"/>
                <a:ea typeface="Arial" charset="0"/>
                <a:cs typeface="Arial" charset="0"/>
              </a:rPr>
              <a:t>Wanted to get teaching back to the bedside?</a:t>
            </a:r>
            <a:endParaRPr lang="en-US" sz="2400" dirty="0">
              <a:latin typeface="Arial" charset="0"/>
              <a:ea typeface="Arial" charset="0"/>
              <a:cs typeface="Arial" charset="0"/>
            </a:endParaRPr>
          </a:p>
          <a:p>
            <a:pPr lvl="1"/>
            <a:r>
              <a:rPr lang="en-US" sz="2400" dirty="0">
                <a:latin typeface="Arial" charset="0"/>
                <a:ea typeface="Arial" charset="0"/>
                <a:cs typeface="Arial" charset="0"/>
              </a:rPr>
              <a:t>Gone </a:t>
            </a:r>
            <a:r>
              <a:rPr lang="is-IS" sz="2400" dirty="0" smtClean="0">
                <a:latin typeface="Arial" charset="0"/>
                <a:ea typeface="Arial" charset="0"/>
                <a:cs typeface="Arial" charset="0"/>
              </a:rPr>
              <a:t>to fill out an evaluation form and didn’t have enough data to be confident in your assessment?</a:t>
            </a:r>
          </a:p>
          <a:p>
            <a:pPr lvl="1"/>
            <a:r>
              <a:rPr lang="is-IS" sz="2400" dirty="0" smtClean="0">
                <a:latin typeface="Arial" charset="0"/>
                <a:ea typeface="Arial" charset="0"/>
                <a:cs typeface="Arial" charset="0"/>
              </a:rPr>
              <a:t>Been </a:t>
            </a:r>
            <a:r>
              <a:rPr lang="is-IS" sz="2400" dirty="0">
                <a:latin typeface="Arial" charset="0"/>
                <a:ea typeface="Arial" charset="0"/>
                <a:cs typeface="Arial" charset="0"/>
              </a:rPr>
              <a:t>afraid of retribution if you were to say something </a:t>
            </a:r>
            <a:r>
              <a:rPr lang="is-IS" sz="2400" dirty="0" smtClean="0">
                <a:latin typeface="Arial" charset="0"/>
                <a:ea typeface="Arial" charset="0"/>
                <a:cs typeface="Arial" charset="0"/>
              </a:rPr>
              <a:t>negative to a trainee about their performance?</a:t>
            </a:r>
            <a:endParaRPr lang="is-IS" sz="2400" dirty="0">
              <a:latin typeface="Arial" charset="0"/>
              <a:ea typeface="Arial" charset="0"/>
              <a:cs typeface="Arial" charset="0"/>
            </a:endParaRPr>
          </a:p>
          <a:p>
            <a:pPr lvl="1"/>
            <a:r>
              <a:rPr lang="is-IS" sz="2400" dirty="0" smtClean="0">
                <a:latin typeface="Arial" charset="0"/>
                <a:ea typeface="Arial" charset="0"/>
                <a:cs typeface="Arial" charset="0"/>
              </a:rPr>
              <a:t>Seen </a:t>
            </a:r>
            <a:r>
              <a:rPr lang="is-IS" sz="2400" dirty="0">
                <a:latin typeface="Arial" charset="0"/>
                <a:ea typeface="Arial" charset="0"/>
                <a:cs typeface="Arial" charset="0"/>
              </a:rPr>
              <a:t>a resident in difficulty as a senior and wondered why the problem wasn’t </a:t>
            </a:r>
            <a:r>
              <a:rPr lang="is-IS" sz="2400" dirty="0" smtClean="0">
                <a:latin typeface="Arial" charset="0"/>
                <a:ea typeface="Arial" charset="0"/>
                <a:cs typeface="Arial" charset="0"/>
              </a:rPr>
              <a:t>identified and addressed </a:t>
            </a:r>
            <a:r>
              <a:rPr lang="is-IS" sz="2400" dirty="0">
                <a:latin typeface="Arial" charset="0"/>
                <a:ea typeface="Arial" charset="0"/>
                <a:cs typeface="Arial" charset="0"/>
              </a:rPr>
              <a:t>earlier?</a:t>
            </a:r>
          </a:p>
          <a:p>
            <a:pPr lvl="1"/>
            <a:r>
              <a:rPr lang="is-IS" sz="2400" dirty="0" smtClean="0">
                <a:latin typeface="Arial" charset="0"/>
                <a:ea typeface="Arial" charset="0"/>
                <a:cs typeface="Arial" charset="0"/>
              </a:rPr>
              <a:t>Wished that difficulties could be fed forward so the resident could be mentored and re-assessed in a timely fashion?</a:t>
            </a:r>
          </a:p>
        </p:txBody>
      </p:sp>
      <p:sp>
        <p:nvSpPr>
          <p:cNvPr id="4" name="Date Placeholder 3"/>
          <p:cNvSpPr>
            <a:spLocks noGrp="1"/>
          </p:cNvSpPr>
          <p:nvPr>
            <p:ph type="dt" sz="half" idx="4294967295"/>
          </p:nvPr>
        </p:nvSpPr>
        <p:spPr>
          <a:xfrm>
            <a:off x="7000875" y="6315075"/>
            <a:ext cx="1905000" cy="393700"/>
          </a:xfrm>
          <a:prstGeom prst="rect">
            <a:avLst/>
          </a:prstGeom>
        </p:spPr>
        <p:txBody>
          <a:bodyPr/>
          <a:lstStyle/>
          <a:p>
            <a:pPr>
              <a:defRPr/>
            </a:pPr>
            <a:fld id="{9394FF03-480A-4F60-99B8-0C4377FAAD37}" type="datetime1">
              <a:rPr lang="en-US" altLang="en-US" smtClean="0"/>
              <a:pPr>
                <a:defRPr/>
              </a:pPr>
              <a:t>8/4/17</a:t>
            </a:fld>
            <a:endParaRPr lang="en-US" alt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5064196"/>
      </p:ext>
    </p:extLst>
  </p:cSld>
  <p:clrMapOvr>
    <a:masterClrMapping/>
  </p:clrMapOvr>
  <mc:AlternateContent xmlns:mc="http://schemas.openxmlformats.org/markup-compatibility/2006" xmlns:p14="http://schemas.microsoft.com/office/powerpoint/2010/main">
    <mc:Choice Requires="p14">
      <p:transition spd="slow" p14:dur="2000" advTm="36871"/>
    </mc:Choice>
    <mc:Fallback xmlns="">
      <p:transition spd="slow" advTm="3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844"/>
            <a:ext cx="9982199" cy="839787"/>
          </a:xfrm>
        </p:spPr>
        <p:txBody>
          <a:bodyPr/>
          <a:lstStyle/>
          <a:p>
            <a:r>
              <a:rPr lang="en-US" sz="4400" dirty="0" smtClean="0">
                <a:latin typeface="Arial" charset="0"/>
                <a:ea typeface="Arial" charset="0"/>
                <a:cs typeface="Arial" charset="0"/>
              </a:rPr>
              <a:t>Big Picture for Internal Medicine</a:t>
            </a:r>
            <a:endParaRPr lang="en-US" sz="4400" dirty="0">
              <a:latin typeface="Arial" charset="0"/>
              <a:ea typeface="Arial" charset="0"/>
              <a:cs typeface="Arial" charset="0"/>
            </a:endParaRPr>
          </a:p>
        </p:txBody>
      </p:sp>
      <p:sp>
        <p:nvSpPr>
          <p:cNvPr id="4" name="Content Placeholder 3"/>
          <p:cNvSpPr>
            <a:spLocks noGrp="1"/>
          </p:cNvSpPr>
          <p:nvPr>
            <p:ph idx="1"/>
          </p:nvPr>
        </p:nvSpPr>
        <p:spPr>
          <a:xfrm>
            <a:off x="222250" y="1295400"/>
            <a:ext cx="8683625" cy="4418013"/>
          </a:xfrm>
        </p:spPr>
        <p:txBody>
          <a:bodyPr/>
          <a:lstStyle/>
          <a:p>
            <a:r>
              <a:rPr lang="en-US" dirty="0" smtClean="0">
                <a:latin typeface="Arial" charset="0"/>
                <a:ea typeface="Arial" charset="0"/>
                <a:cs typeface="Arial" charset="0"/>
              </a:rPr>
              <a:t>Stages of Training</a:t>
            </a:r>
          </a:p>
          <a:p>
            <a:r>
              <a:rPr lang="en-US" dirty="0" smtClean="0">
                <a:latin typeface="Arial" charset="0"/>
                <a:ea typeface="Arial" charset="0"/>
                <a:cs typeface="Arial" charset="0"/>
              </a:rPr>
              <a:t>Curriculum design- longitudinal coaching</a:t>
            </a:r>
          </a:p>
          <a:p>
            <a:r>
              <a:rPr lang="en-US" dirty="0" smtClean="0">
                <a:latin typeface="Arial" charset="0"/>
                <a:ea typeface="Arial" charset="0"/>
                <a:cs typeface="Arial" charset="0"/>
              </a:rPr>
              <a:t>EPAs (amongst other assessments)</a:t>
            </a:r>
          </a:p>
          <a:p>
            <a:pPr lvl="1"/>
            <a:r>
              <a:rPr lang="en-US" dirty="0" smtClean="0">
                <a:latin typeface="Arial" charset="0"/>
                <a:ea typeface="Arial" charset="0"/>
                <a:cs typeface="Arial" charset="0"/>
              </a:rPr>
              <a:t>Each assessment is one </a:t>
            </a:r>
            <a:r>
              <a:rPr lang="en-US" i="1" dirty="0" smtClean="0">
                <a:latin typeface="Arial" charset="0"/>
                <a:ea typeface="Arial" charset="0"/>
                <a:cs typeface="Arial" charset="0"/>
              </a:rPr>
              <a:t>small</a:t>
            </a:r>
            <a:r>
              <a:rPr lang="en-US" dirty="0" smtClean="0">
                <a:latin typeface="Arial" charset="0"/>
                <a:ea typeface="Arial" charset="0"/>
                <a:cs typeface="Arial" charset="0"/>
              </a:rPr>
              <a:t> piece of the puzzle</a:t>
            </a:r>
          </a:p>
          <a:p>
            <a:r>
              <a:rPr lang="en-US" dirty="0" smtClean="0">
                <a:latin typeface="Arial" charset="0"/>
                <a:ea typeface="Arial" charset="0"/>
                <a:cs typeface="Arial" charset="0"/>
              </a:rPr>
              <a:t>Competence Committee</a:t>
            </a:r>
          </a:p>
          <a:p>
            <a:pPr lvl="1"/>
            <a:r>
              <a:rPr lang="en-US" dirty="0" smtClean="0">
                <a:latin typeface="Arial" charset="0"/>
                <a:ea typeface="Arial" charset="0"/>
                <a:cs typeface="Arial" charset="0"/>
              </a:rPr>
              <a:t>Puts the puzzle together!</a:t>
            </a:r>
          </a:p>
        </p:txBody>
      </p:sp>
      <p:sp>
        <p:nvSpPr>
          <p:cNvPr id="3" name="Date Placeholder 2"/>
          <p:cNvSpPr>
            <a:spLocks noGrp="1"/>
          </p:cNvSpPr>
          <p:nvPr>
            <p:ph type="dt" sz="half" idx="4294967295"/>
          </p:nvPr>
        </p:nvSpPr>
        <p:spPr>
          <a:xfrm>
            <a:off x="7000875" y="6315075"/>
            <a:ext cx="1905000" cy="393700"/>
          </a:xfrm>
          <a:prstGeom prst="rect">
            <a:avLst/>
          </a:prstGeom>
        </p:spPr>
        <p:txBody>
          <a:bodyPr/>
          <a:lstStyle/>
          <a:p>
            <a:pPr>
              <a:defRPr/>
            </a:pPr>
            <a:fld id="{D7FD9077-5CCC-404B-A8F6-328573E394B8}" type="datetime1">
              <a:rPr lang="en-US" altLang="en-US" smtClean="0"/>
              <a:pPr>
                <a:defRPr/>
              </a:pPr>
              <a:t>8/4/17</a:t>
            </a:fld>
            <a:endParaRPr lang="en-US" alt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2696673"/>
      </p:ext>
    </p:extLst>
  </p:cSld>
  <p:clrMapOvr>
    <a:masterClrMapping/>
  </p:clrMapOvr>
  <mc:AlternateContent xmlns:mc="http://schemas.openxmlformats.org/markup-compatibility/2006" xmlns:p14="http://schemas.microsoft.com/office/powerpoint/2010/main">
    <mc:Choice Requires="p14">
      <p:transition spd="slow" p14:dur="2000" advTm="32293"/>
    </mc:Choice>
    <mc:Fallback xmlns="">
      <p:transition spd="slow" advTm="3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844"/>
            <a:ext cx="9982199" cy="839787"/>
          </a:xfrm>
        </p:spPr>
        <p:txBody>
          <a:bodyPr/>
          <a:lstStyle/>
          <a:p>
            <a:r>
              <a:rPr lang="en-US" sz="4400" dirty="0" smtClean="0">
                <a:latin typeface="Arial" charset="0"/>
                <a:ea typeface="Arial" charset="0"/>
                <a:cs typeface="Arial" charset="0"/>
              </a:rPr>
              <a:t>Big Picture for Internal Medicine</a:t>
            </a:r>
            <a:endParaRPr lang="en-US" sz="4400" dirty="0">
              <a:latin typeface="Arial" charset="0"/>
              <a:ea typeface="Arial" charset="0"/>
              <a:cs typeface="Arial" charset="0"/>
            </a:endParaRPr>
          </a:p>
        </p:txBody>
      </p:sp>
      <p:sp>
        <p:nvSpPr>
          <p:cNvPr id="4" name="Content Placeholder 3"/>
          <p:cNvSpPr>
            <a:spLocks noGrp="1"/>
          </p:cNvSpPr>
          <p:nvPr>
            <p:ph idx="1"/>
          </p:nvPr>
        </p:nvSpPr>
        <p:spPr>
          <a:xfrm>
            <a:off x="222250" y="1295400"/>
            <a:ext cx="8683625" cy="4418013"/>
          </a:xfrm>
        </p:spPr>
        <p:txBody>
          <a:bodyPr/>
          <a:lstStyle/>
          <a:p>
            <a:r>
              <a:rPr lang="en-US" b="1" dirty="0" smtClean="0">
                <a:latin typeface="Arial" charset="0"/>
                <a:ea typeface="Arial" charset="0"/>
                <a:cs typeface="Arial" charset="0"/>
              </a:rPr>
              <a:t>Stages of Training</a:t>
            </a:r>
          </a:p>
          <a:p>
            <a:r>
              <a:rPr lang="en-US" dirty="0" smtClean="0">
                <a:latin typeface="Arial" charset="0"/>
                <a:ea typeface="Arial" charset="0"/>
                <a:cs typeface="Arial" charset="0"/>
              </a:rPr>
              <a:t>Curriculum design- longitudinal coaching</a:t>
            </a:r>
          </a:p>
          <a:p>
            <a:r>
              <a:rPr lang="en-US" b="1" dirty="0" smtClean="0">
                <a:latin typeface="Arial" charset="0"/>
                <a:ea typeface="Arial" charset="0"/>
                <a:cs typeface="Arial" charset="0"/>
              </a:rPr>
              <a:t>EPAs (amongst other assessments)</a:t>
            </a:r>
          </a:p>
          <a:p>
            <a:pPr lvl="1"/>
            <a:r>
              <a:rPr lang="en-US" b="1" dirty="0" smtClean="0">
                <a:latin typeface="Arial" charset="0"/>
                <a:ea typeface="Arial" charset="0"/>
                <a:cs typeface="Arial" charset="0"/>
              </a:rPr>
              <a:t>Each assessment is one </a:t>
            </a:r>
            <a:r>
              <a:rPr lang="en-US" b="1" i="1" dirty="0" smtClean="0">
                <a:latin typeface="Arial" charset="0"/>
                <a:ea typeface="Arial" charset="0"/>
                <a:cs typeface="Arial" charset="0"/>
              </a:rPr>
              <a:t>small</a:t>
            </a:r>
            <a:r>
              <a:rPr lang="en-US" b="1" dirty="0" smtClean="0">
                <a:latin typeface="Arial" charset="0"/>
                <a:ea typeface="Arial" charset="0"/>
                <a:cs typeface="Arial" charset="0"/>
              </a:rPr>
              <a:t> piece of the puzzle</a:t>
            </a:r>
          </a:p>
          <a:p>
            <a:r>
              <a:rPr lang="en-US" dirty="0" smtClean="0">
                <a:latin typeface="Arial" charset="0"/>
                <a:ea typeface="Arial" charset="0"/>
                <a:cs typeface="Arial" charset="0"/>
              </a:rPr>
              <a:t>Competence Committee</a:t>
            </a:r>
          </a:p>
          <a:p>
            <a:pPr lvl="1"/>
            <a:r>
              <a:rPr lang="en-US" dirty="0" smtClean="0">
                <a:latin typeface="Arial" charset="0"/>
                <a:ea typeface="Arial" charset="0"/>
                <a:cs typeface="Arial" charset="0"/>
              </a:rPr>
              <a:t>Puts the puzzle together!</a:t>
            </a:r>
          </a:p>
        </p:txBody>
      </p:sp>
      <p:sp>
        <p:nvSpPr>
          <p:cNvPr id="3" name="Date Placeholder 2"/>
          <p:cNvSpPr>
            <a:spLocks noGrp="1"/>
          </p:cNvSpPr>
          <p:nvPr>
            <p:ph type="dt" sz="half" idx="4294967295"/>
          </p:nvPr>
        </p:nvSpPr>
        <p:spPr>
          <a:xfrm>
            <a:off x="7000875" y="6315075"/>
            <a:ext cx="1905000" cy="393700"/>
          </a:xfrm>
          <a:prstGeom prst="rect">
            <a:avLst/>
          </a:prstGeom>
        </p:spPr>
        <p:txBody>
          <a:bodyPr/>
          <a:lstStyle/>
          <a:p>
            <a:pPr>
              <a:defRPr/>
            </a:pPr>
            <a:fld id="{D7FD9077-5CCC-404B-A8F6-328573E394B8}" type="datetime1">
              <a:rPr lang="en-US" altLang="en-US" smtClean="0"/>
              <a:pPr>
                <a:defRPr/>
              </a:pPr>
              <a:t>8/4/17</a:t>
            </a:fld>
            <a:endParaRPr lang="en-US" alt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65463918"/>
      </p:ext>
    </p:extLst>
  </p:cSld>
  <p:clrMapOvr>
    <a:masterClrMapping/>
  </p:clrMapOvr>
  <mc:AlternateContent xmlns:mc="http://schemas.openxmlformats.org/markup-compatibility/2006" xmlns:p14="http://schemas.microsoft.com/office/powerpoint/2010/main">
    <mc:Choice Requires="p14">
      <p:transition spd="slow" p14:dur="2000" advTm="4548"/>
    </mc:Choice>
    <mc:Fallback xmlns="">
      <p:transition spd="slow" advTm="4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325" r="2896" b="-2"/>
          <a:stretch/>
        </p:blipFill>
        <p:spPr>
          <a:xfrm>
            <a:off x="2388057" y="297689"/>
            <a:ext cx="4358536" cy="5934927"/>
          </a:xfrm>
          <a:prstGeom prst="rect">
            <a:avLst/>
          </a:prstGeom>
          <a:solidFill>
            <a:srgbClr val="004063"/>
          </a:solidFill>
          <a:effectLst/>
        </p:spPr>
      </p:pic>
      <p:sp>
        <p:nvSpPr>
          <p:cNvPr id="5" name="TextBox 4"/>
          <p:cNvSpPr txBox="1"/>
          <p:nvPr/>
        </p:nvSpPr>
        <p:spPr>
          <a:xfrm>
            <a:off x="-31447" y="4656769"/>
            <a:ext cx="3600726" cy="461665"/>
          </a:xfrm>
          <a:prstGeom prst="rect">
            <a:avLst/>
          </a:prstGeom>
          <a:noFill/>
          <a:ln>
            <a:noFill/>
          </a:ln>
        </p:spPr>
        <p:txBody>
          <a:bodyPr wrap="square" rtlCol="0">
            <a:spAutoFit/>
          </a:bodyPr>
          <a:lstStyle/>
          <a:p>
            <a:pPr lvl="0" algn="ctr"/>
            <a:r>
              <a:rPr lang="en-CA" sz="2400" dirty="0" smtClean="0">
                <a:solidFill>
                  <a:srgbClr val="002A5C"/>
                </a:solidFill>
                <a:latin typeface="Arial" charset="0"/>
                <a:ea typeface="Arial" charset="0"/>
                <a:cs typeface="Arial" charset="0"/>
              </a:rPr>
              <a:t>PGY 1 First 4 blocks</a:t>
            </a:r>
            <a:endParaRPr lang="en-CA" sz="2400" dirty="0">
              <a:solidFill>
                <a:srgbClr val="002A5C"/>
              </a:solidFill>
              <a:latin typeface="Arial" charset="0"/>
              <a:ea typeface="Arial" charset="0"/>
              <a:cs typeface="Arial" charset="0"/>
            </a:endParaRPr>
          </a:p>
        </p:txBody>
      </p:sp>
      <p:sp>
        <p:nvSpPr>
          <p:cNvPr id="11" name="TextBox 10"/>
          <p:cNvSpPr txBox="1"/>
          <p:nvPr/>
        </p:nvSpPr>
        <p:spPr>
          <a:xfrm>
            <a:off x="5476966" y="4124599"/>
            <a:ext cx="3647440" cy="461665"/>
          </a:xfrm>
          <a:prstGeom prst="rect">
            <a:avLst/>
          </a:prstGeom>
          <a:noFill/>
          <a:ln>
            <a:noFill/>
          </a:ln>
        </p:spPr>
        <p:txBody>
          <a:bodyPr wrap="square" rtlCol="0">
            <a:spAutoFit/>
          </a:bodyPr>
          <a:lstStyle/>
          <a:p>
            <a:pPr lvl="0" algn="ctr"/>
            <a:r>
              <a:rPr lang="en-CA" sz="2400" smtClean="0">
                <a:solidFill>
                  <a:srgbClr val="002A5C"/>
                </a:solidFill>
                <a:latin typeface="Arial" charset="0"/>
                <a:ea typeface="Arial" charset="0"/>
                <a:cs typeface="Arial" charset="0"/>
              </a:rPr>
              <a:t>PGY1 Blocks 5-13</a:t>
            </a:r>
            <a:endParaRPr lang="en-CA" sz="2400" dirty="0">
              <a:solidFill>
                <a:srgbClr val="002A5C"/>
              </a:solidFill>
              <a:latin typeface="Arial" charset="0"/>
              <a:ea typeface="Arial" charset="0"/>
              <a:cs typeface="Arial" charset="0"/>
            </a:endParaRPr>
          </a:p>
        </p:txBody>
      </p:sp>
      <p:sp>
        <p:nvSpPr>
          <p:cNvPr id="12" name="Right Arrow 11"/>
          <p:cNvSpPr/>
          <p:nvPr/>
        </p:nvSpPr>
        <p:spPr>
          <a:xfrm flipH="1">
            <a:off x="5450031" y="4244596"/>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4608" y="3686003"/>
            <a:ext cx="3516903" cy="461665"/>
          </a:xfrm>
          <a:prstGeom prst="rect">
            <a:avLst/>
          </a:prstGeom>
          <a:noFill/>
          <a:ln>
            <a:noFill/>
          </a:ln>
        </p:spPr>
        <p:txBody>
          <a:bodyPr wrap="square" rtlCol="0">
            <a:spAutoFit/>
          </a:bodyPr>
          <a:lstStyle/>
          <a:p>
            <a:pPr lvl="0" algn="ctr"/>
            <a:r>
              <a:rPr lang="en-CA" sz="2400" dirty="0" smtClean="0">
                <a:solidFill>
                  <a:srgbClr val="002A5C"/>
                </a:solidFill>
                <a:latin typeface="Arial" charset="0"/>
                <a:ea typeface="Arial" charset="0"/>
                <a:cs typeface="Arial" charset="0"/>
              </a:rPr>
              <a:t>PGY 2 &amp; 3</a:t>
            </a:r>
            <a:endParaRPr lang="en-CA" sz="2400" dirty="0">
              <a:solidFill>
                <a:srgbClr val="002A5C"/>
              </a:solidFill>
              <a:latin typeface="Arial" charset="0"/>
              <a:ea typeface="Arial" charset="0"/>
              <a:cs typeface="Arial" charset="0"/>
            </a:endParaRPr>
          </a:p>
        </p:txBody>
      </p:sp>
      <p:sp>
        <p:nvSpPr>
          <p:cNvPr id="14" name="Right Arrow 13"/>
          <p:cNvSpPr/>
          <p:nvPr/>
        </p:nvSpPr>
        <p:spPr>
          <a:xfrm>
            <a:off x="3091295" y="3775222"/>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377047" y="4783211"/>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14654" y="3232803"/>
            <a:ext cx="1455409" cy="461665"/>
          </a:xfrm>
          <a:prstGeom prst="rect">
            <a:avLst/>
          </a:prstGeom>
          <a:noFill/>
          <a:ln>
            <a:noFill/>
          </a:ln>
        </p:spPr>
        <p:txBody>
          <a:bodyPr wrap="square" rtlCol="0">
            <a:spAutoFit/>
          </a:bodyPr>
          <a:lstStyle/>
          <a:p>
            <a:pPr lvl="0" algn="ctr"/>
            <a:r>
              <a:rPr lang="en-CA" sz="2400" smtClean="0">
                <a:solidFill>
                  <a:srgbClr val="002A5C"/>
                </a:solidFill>
                <a:latin typeface="Arial" charset="0"/>
                <a:ea typeface="Arial" charset="0"/>
                <a:cs typeface="Arial" charset="0"/>
              </a:rPr>
              <a:t>PGY4</a:t>
            </a:r>
            <a:endParaRPr lang="en-CA" sz="2400" dirty="0">
              <a:solidFill>
                <a:srgbClr val="002A5C"/>
              </a:solidFill>
              <a:latin typeface="Arial" charset="0"/>
              <a:ea typeface="Arial" charset="0"/>
              <a:cs typeface="Arial" charset="0"/>
            </a:endParaRPr>
          </a:p>
        </p:txBody>
      </p:sp>
      <p:sp>
        <p:nvSpPr>
          <p:cNvPr id="16" name="Right Arrow 15"/>
          <p:cNvSpPr/>
          <p:nvPr/>
        </p:nvSpPr>
        <p:spPr>
          <a:xfrm flipH="1">
            <a:off x="5711536" y="3352800"/>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82934959"/>
      </p:ext>
    </p:extLst>
  </p:cSld>
  <p:clrMapOvr>
    <a:masterClrMapping/>
  </p:clrMapOvr>
  <mc:AlternateContent xmlns:mc="http://schemas.openxmlformats.org/markup-compatibility/2006" xmlns:p14="http://schemas.microsoft.com/office/powerpoint/2010/main">
    <mc:Choice Requires="p14">
      <p:transition spd="slow" p14:dur="2000" advTm="41023"/>
    </mc:Choice>
    <mc:Fallback xmlns="">
      <p:transition spd="slow" advTm="4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5" grpId="0"/>
      <p:bldP spid="11" grpId="0"/>
      <p:bldP spid="12" grpId="0" animBg="1"/>
      <p:bldP spid="13" grpId="0"/>
      <p:bldP spid="14" grpId="0" animBg="1"/>
      <p:bldP spid="15" grpId="0" animBg="1"/>
      <p:bldP spid="10"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325" r="2896" b="-2"/>
          <a:stretch/>
        </p:blipFill>
        <p:spPr>
          <a:xfrm>
            <a:off x="2388057" y="297689"/>
            <a:ext cx="4358536" cy="5934927"/>
          </a:xfrm>
          <a:prstGeom prst="rect">
            <a:avLst/>
          </a:prstGeom>
          <a:solidFill>
            <a:srgbClr val="004063"/>
          </a:solidFill>
          <a:effectLst/>
        </p:spPr>
      </p:pic>
      <p:sp>
        <p:nvSpPr>
          <p:cNvPr id="5" name="TextBox 4"/>
          <p:cNvSpPr txBox="1"/>
          <p:nvPr/>
        </p:nvSpPr>
        <p:spPr>
          <a:xfrm>
            <a:off x="-100024" y="4355432"/>
            <a:ext cx="3600726" cy="1938992"/>
          </a:xfrm>
          <a:prstGeom prst="rect">
            <a:avLst/>
          </a:prstGeom>
          <a:noFill/>
          <a:ln>
            <a:noFill/>
          </a:ln>
        </p:spPr>
        <p:txBody>
          <a:bodyPr wrap="square" rtlCol="0">
            <a:spAutoFit/>
          </a:bodyPr>
          <a:lstStyle/>
          <a:p>
            <a:pPr lvl="0" algn="ctr"/>
            <a:r>
              <a:rPr lang="en-CA" sz="2000" dirty="0">
                <a:solidFill>
                  <a:srgbClr val="002A5C"/>
                </a:solidFill>
                <a:latin typeface="Arial" charset="0"/>
                <a:ea typeface="Arial" charset="0"/>
                <a:cs typeface="Arial" charset="0"/>
              </a:rPr>
              <a:t>Performing </a:t>
            </a:r>
            <a:r>
              <a:rPr lang="en-CA" sz="2000" b="1" dirty="0">
                <a:solidFill>
                  <a:srgbClr val="002A5C"/>
                </a:solidFill>
                <a:latin typeface="Arial" charset="0"/>
                <a:ea typeface="Arial" charset="0"/>
                <a:cs typeface="Arial" charset="0"/>
              </a:rPr>
              <a:t>histories &amp;</a:t>
            </a:r>
            <a:r>
              <a:rPr lang="en-CA" sz="2000" b="1" dirty="0" smtClean="0">
                <a:solidFill>
                  <a:srgbClr val="002A5C"/>
                </a:solidFill>
                <a:latin typeface="Arial" charset="0"/>
                <a:ea typeface="Arial" charset="0"/>
                <a:cs typeface="Arial" charset="0"/>
              </a:rPr>
              <a:t> </a:t>
            </a:r>
            <a:r>
              <a:rPr lang="en-CA" sz="2000" b="1" dirty="0">
                <a:solidFill>
                  <a:srgbClr val="002A5C"/>
                </a:solidFill>
                <a:latin typeface="Arial" charset="0"/>
                <a:ea typeface="Arial" charset="0"/>
                <a:cs typeface="Arial" charset="0"/>
              </a:rPr>
              <a:t>physical exams, documenting </a:t>
            </a:r>
            <a:r>
              <a:rPr lang="en-CA" sz="2000" b="1" dirty="0" smtClean="0">
                <a:solidFill>
                  <a:srgbClr val="002A5C"/>
                </a:solidFill>
                <a:latin typeface="Arial" charset="0"/>
                <a:ea typeface="Arial" charset="0"/>
                <a:cs typeface="Arial" charset="0"/>
              </a:rPr>
              <a:t>&amp; presenting </a:t>
            </a:r>
            <a:r>
              <a:rPr lang="en-CA" sz="2000" b="1" dirty="0">
                <a:solidFill>
                  <a:srgbClr val="002A5C"/>
                </a:solidFill>
                <a:latin typeface="Arial" charset="0"/>
                <a:ea typeface="Arial" charset="0"/>
                <a:cs typeface="Arial" charset="0"/>
              </a:rPr>
              <a:t>findings</a:t>
            </a:r>
            <a:r>
              <a:rPr lang="en-CA" sz="2000" dirty="0">
                <a:solidFill>
                  <a:srgbClr val="002A5C"/>
                </a:solidFill>
                <a:latin typeface="Arial" charset="0"/>
                <a:ea typeface="Arial" charset="0"/>
                <a:cs typeface="Arial" charset="0"/>
              </a:rPr>
              <a:t>, across clinical settings for initial and subsequent </a:t>
            </a:r>
            <a:r>
              <a:rPr lang="en-CA" sz="2000" dirty="0" smtClean="0">
                <a:solidFill>
                  <a:srgbClr val="002A5C"/>
                </a:solidFill>
                <a:latin typeface="Arial" charset="0"/>
                <a:ea typeface="Arial" charset="0"/>
                <a:cs typeface="Arial" charset="0"/>
              </a:rPr>
              <a:t>care</a:t>
            </a:r>
            <a:endParaRPr lang="en-CA" sz="2000" dirty="0">
              <a:solidFill>
                <a:srgbClr val="002A5C"/>
              </a:solidFill>
              <a:latin typeface="Arial" charset="0"/>
              <a:ea typeface="Arial" charset="0"/>
              <a:cs typeface="Arial" charset="0"/>
            </a:endParaRPr>
          </a:p>
        </p:txBody>
      </p:sp>
      <p:sp>
        <p:nvSpPr>
          <p:cNvPr id="11" name="TextBox 10"/>
          <p:cNvSpPr txBox="1"/>
          <p:nvPr/>
        </p:nvSpPr>
        <p:spPr>
          <a:xfrm>
            <a:off x="5573686" y="3296174"/>
            <a:ext cx="3647440" cy="1631216"/>
          </a:xfrm>
          <a:prstGeom prst="rect">
            <a:avLst/>
          </a:prstGeom>
          <a:noFill/>
          <a:ln>
            <a:noFill/>
          </a:ln>
        </p:spPr>
        <p:txBody>
          <a:bodyPr wrap="square" rtlCol="0">
            <a:spAutoFit/>
          </a:bodyPr>
          <a:lstStyle/>
          <a:p>
            <a:pPr lvl="0" algn="ctr"/>
            <a:r>
              <a:rPr lang="en-CA" sz="2000" dirty="0">
                <a:solidFill>
                  <a:srgbClr val="002A5C"/>
                </a:solidFill>
                <a:latin typeface="Arial" charset="0"/>
                <a:ea typeface="Arial" charset="0"/>
                <a:cs typeface="Arial" charset="0"/>
              </a:rPr>
              <a:t>Assessing, </a:t>
            </a:r>
            <a:r>
              <a:rPr lang="en-CA" sz="2000" dirty="0" smtClean="0">
                <a:solidFill>
                  <a:srgbClr val="002A5C"/>
                </a:solidFill>
                <a:latin typeface="Arial" charset="0"/>
                <a:ea typeface="Arial" charset="0"/>
                <a:cs typeface="Arial" charset="0"/>
              </a:rPr>
              <a:t>diagnosing</a:t>
            </a:r>
            <a:r>
              <a:rPr lang="en-CA" sz="2000" dirty="0">
                <a:solidFill>
                  <a:srgbClr val="002A5C"/>
                </a:solidFill>
                <a:latin typeface="Arial" charset="0"/>
                <a:ea typeface="Arial" charset="0"/>
                <a:cs typeface="Arial" charset="0"/>
              </a:rPr>
              <a:t> </a:t>
            </a:r>
            <a:r>
              <a:rPr lang="en-CA" sz="2000" dirty="0" smtClean="0">
                <a:solidFill>
                  <a:srgbClr val="002A5C"/>
                </a:solidFill>
                <a:latin typeface="Arial" charset="0"/>
                <a:ea typeface="Arial" charset="0"/>
                <a:cs typeface="Arial" charset="0"/>
              </a:rPr>
              <a:t>&amp; </a:t>
            </a:r>
            <a:r>
              <a:rPr lang="en-CA" sz="2000" dirty="0">
                <a:solidFill>
                  <a:srgbClr val="002A5C"/>
                </a:solidFill>
                <a:latin typeface="Arial" charset="0"/>
                <a:ea typeface="Arial" charset="0"/>
                <a:cs typeface="Arial" charset="0"/>
              </a:rPr>
              <a:t>initial management for patients with </a:t>
            </a:r>
            <a:r>
              <a:rPr lang="en-CA" sz="2000" b="1" dirty="0">
                <a:solidFill>
                  <a:srgbClr val="002A5C"/>
                </a:solidFill>
                <a:latin typeface="Arial" charset="0"/>
                <a:ea typeface="Arial" charset="0"/>
                <a:cs typeface="Arial" charset="0"/>
              </a:rPr>
              <a:t>common acute medical presentations</a:t>
            </a:r>
            <a:r>
              <a:rPr lang="en-CA" sz="2000" dirty="0">
                <a:solidFill>
                  <a:srgbClr val="002A5C"/>
                </a:solidFill>
                <a:latin typeface="Arial" charset="0"/>
                <a:ea typeface="Arial" charset="0"/>
                <a:cs typeface="Arial" charset="0"/>
              </a:rPr>
              <a:t> in acute care </a:t>
            </a:r>
            <a:r>
              <a:rPr lang="en-CA" sz="2000" dirty="0" smtClean="0">
                <a:solidFill>
                  <a:srgbClr val="002A5C"/>
                </a:solidFill>
                <a:latin typeface="Arial" charset="0"/>
                <a:ea typeface="Arial" charset="0"/>
                <a:cs typeface="Arial" charset="0"/>
              </a:rPr>
              <a:t>settings</a:t>
            </a:r>
            <a:endParaRPr lang="en-CA" sz="2000" dirty="0">
              <a:solidFill>
                <a:srgbClr val="002A5C"/>
              </a:solidFill>
              <a:latin typeface="Arial" charset="0"/>
              <a:ea typeface="Arial" charset="0"/>
              <a:cs typeface="Arial" charset="0"/>
            </a:endParaRPr>
          </a:p>
        </p:txBody>
      </p:sp>
      <p:sp>
        <p:nvSpPr>
          <p:cNvPr id="12" name="Right Arrow 11"/>
          <p:cNvSpPr/>
          <p:nvPr/>
        </p:nvSpPr>
        <p:spPr>
          <a:xfrm flipH="1">
            <a:off x="5450031" y="4244596"/>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 y="2788343"/>
            <a:ext cx="3516903" cy="1323439"/>
          </a:xfrm>
          <a:prstGeom prst="rect">
            <a:avLst/>
          </a:prstGeom>
          <a:noFill/>
          <a:ln>
            <a:noFill/>
          </a:ln>
        </p:spPr>
        <p:txBody>
          <a:bodyPr wrap="square" rtlCol="0">
            <a:spAutoFit/>
          </a:bodyPr>
          <a:lstStyle/>
          <a:p>
            <a:pPr lvl="0" algn="ctr"/>
            <a:r>
              <a:rPr lang="en-CA" sz="2000" dirty="0">
                <a:solidFill>
                  <a:srgbClr val="002A5C"/>
                </a:solidFill>
                <a:latin typeface="Arial" charset="0"/>
                <a:ea typeface="Arial" charset="0"/>
                <a:cs typeface="Arial" charset="0"/>
              </a:rPr>
              <a:t>Assessing, </a:t>
            </a:r>
            <a:r>
              <a:rPr lang="en-CA" sz="2000" dirty="0" smtClean="0">
                <a:solidFill>
                  <a:srgbClr val="002A5C"/>
                </a:solidFill>
                <a:latin typeface="Arial" charset="0"/>
                <a:ea typeface="Arial" charset="0"/>
                <a:cs typeface="Arial" charset="0"/>
              </a:rPr>
              <a:t>diagnosing &amp; managing </a:t>
            </a:r>
            <a:r>
              <a:rPr lang="en-CA" sz="2000" dirty="0">
                <a:solidFill>
                  <a:srgbClr val="002A5C"/>
                </a:solidFill>
                <a:latin typeface="Arial" charset="0"/>
                <a:ea typeface="Arial" charset="0"/>
                <a:cs typeface="Arial" charset="0"/>
              </a:rPr>
              <a:t>patients with </a:t>
            </a:r>
            <a:r>
              <a:rPr lang="en-CA" sz="2000" b="1" dirty="0">
                <a:solidFill>
                  <a:srgbClr val="002A5C"/>
                </a:solidFill>
                <a:latin typeface="Arial" charset="0"/>
                <a:ea typeface="Arial" charset="0"/>
                <a:cs typeface="Arial" charset="0"/>
              </a:rPr>
              <a:t>complex or atypical acute medical presentations</a:t>
            </a:r>
          </a:p>
        </p:txBody>
      </p:sp>
      <p:sp>
        <p:nvSpPr>
          <p:cNvPr id="14" name="Right Arrow 13"/>
          <p:cNvSpPr/>
          <p:nvPr/>
        </p:nvSpPr>
        <p:spPr>
          <a:xfrm>
            <a:off x="3091295" y="3775222"/>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475759" y="4793641"/>
            <a:ext cx="384464" cy="221673"/>
          </a:xfrm>
          <a:prstGeom prst="rightArrow">
            <a:avLst/>
          </a:prstGeom>
          <a:solidFill>
            <a:srgbClr val="AEA077"/>
          </a:solidFill>
          <a:ln>
            <a:solidFill>
              <a:srgbClr val="AEA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423" y="2133600"/>
            <a:ext cx="1069203" cy="461665"/>
          </a:xfrm>
          <a:prstGeom prst="rect">
            <a:avLst/>
          </a:prstGeom>
          <a:noFill/>
        </p:spPr>
        <p:txBody>
          <a:bodyPr wrap="none" rtlCol="0">
            <a:spAutoFit/>
          </a:bodyPr>
          <a:lstStyle/>
          <a:p>
            <a:r>
              <a:rPr lang="en-US" sz="2400" b="1" dirty="0" smtClean="0">
                <a:solidFill>
                  <a:srgbClr val="002A5C"/>
                </a:solidFill>
                <a:latin typeface="Arial" charset="0"/>
                <a:ea typeface="Arial" charset="0"/>
                <a:cs typeface="Arial" charset="0"/>
              </a:rPr>
              <a:t>EPAs:</a:t>
            </a:r>
            <a:endParaRPr lang="en-US" sz="2400" b="1" dirty="0">
              <a:solidFill>
                <a:srgbClr val="002A5C"/>
              </a:solidFill>
              <a:latin typeface="Arial" charset="0"/>
              <a:ea typeface="Arial" charset="0"/>
              <a:cs typeface="Arial" charset="0"/>
            </a:endParaRPr>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935246345"/>
      </p:ext>
    </p:extLst>
  </p:cSld>
  <p:clrMapOvr>
    <a:masterClrMapping/>
  </p:clrMapOvr>
  <mc:AlternateContent xmlns:mc="http://schemas.openxmlformats.org/markup-compatibility/2006" xmlns:p14="http://schemas.microsoft.com/office/powerpoint/2010/main">
    <mc:Choice Requires="p14">
      <p:transition spd="slow" p14:dur="2000" advTm="44935"/>
    </mc:Choice>
    <mc:Fallback xmlns="">
      <p:transition spd="slow" advTm="4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5" grpId="0"/>
      <p:bldP spid="11" grpId="0"/>
      <p:bldP spid="12" grpId="0" animBg="1"/>
      <p:bldP spid="13" grpId="0"/>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3|6.1|6.6|4.4"/>
</p:tagLst>
</file>

<file path=ppt/tags/tag2.xml><?xml version="1.0" encoding="utf-8"?>
<p:tagLst xmlns:a="http://schemas.openxmlformats.org/drawingml/2006/main" xmlns:r="http://schemas.openxmlformats.org/officeDocument/2006/relationships" xmlns:p="http://schemas.openxmlformats.org/presentationml/2006/main">
  <p:tag name="TIMING" val="|11.2|9|11.4"/>
</p:tagLst>
</file>

<file path=ppt/theme/theme1.xml><?xml version="1.0" encoding="utf-8"?>
<a:theme xmlns:a="http://schemas.openxmlformats.org/drawingml/2006/main" name="PGME_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PGME_Template1.potx</Template>
  <TotalTime>15766</TotalTime>
  <Words>1728</Words>
  <Application>Microsoft Macintosh PowerPoint</Application>
  <PresentationFormat>On-screen Show (4:3)</PresentationFormat>
  <Paragraphs>242</Paragraphs>
  <Slides>29</Slides>
  <Notes>10</Notes>
  <HiddenSlides>0</HiddenSlides>
  <MMClips>29</MMClips>
  <ScaleCrop>false</ScaleCrop>
  <HeadingPairs>
    <vt:vector size="8" baseType="variant">
      <vt:variant>
        <vt:lpstr>Fonts Used</vt:lpstr>
      </vt:variant>
      <vt:variant>
        <vt:i4>8</vt:i4>
      </vt:variant>
      <vt:variant>
        <vt:lpstr>Theme</vt:lpstr>
      </vt:variant>
      <vt:variant>
        <vt:i4>2</vt:i4>
      </vt:variant>
      <vt:variant>
        <vt:lpstr>Slide Titles</vt:lpstr>
      </vt:variant>
      <vt:variant>
        <vt:i4>29</vt:i4>
      </vt:variant>
      <vt:variant>
        <vt:lpstr>Custom Shows</vt:lpstr>
      </vt:variant>
      <vt:variant>
        <vt:i4>1</vt:i4>
      </vt:variant>
    </vt:vector>
  </HeadingPairs>
  <TitlesOfParts>
    <vt:vector size="40" baseType="lpstr">
      <vt:lpstr>Calibri</vt:lpstr>
      <vt:lpstr>Century Gothic</vt:lpstr>
      <vt:lpstr>Times</vt:lpstr>
      <vt:lpstr>Trade Gothic LT Std Cn</vt:lpstr>
      <vt:lpstr>Trebuchet MS</vt:lpstr>
      <vt:lpstr>Verdana</vt:lpstr>
      <vt:lpstr>Wingdings</vt:lpstr>
      <vt:lpstr>Arial</vt:lpstr>
      <vt:lpstr>PGME_Template1</vt:lpstr>
      <vt:lpstr>Custom Design</vt:lpstr>
      <vt:lpstr>CBME/CBD  Overview &amp; Plans  for Internal Medicine</vt:lpstr>
      <vt:lpstr>Overview</vt:lpstr>
      <vt:lpstr>PowerPoint Presentation</vt:lpstr>
      <vt:lpstr>PowerPoint Presentation</vt:lpstr>
      <vt:lpstr>What are we trying to fix?</vt:lpstr>
      <vt:lpstr>Big Picture for Internal Medicine</vt:lpstr>
      <vt:lpstr>Big Picture for Internal Medicine</vt:lpstr>
      <vt:lpstr>PowerPoint Presentation</vt:lpstr>
      <vt:lpstr>PowerPoint Presentation</vt:lpstr>
      <vt:lpstr>Transition to Discipline EPAs  (PGY1: Blocks 1-4)</vt:lpstr>
      <vt:lpstr>Foundations of Discipline - EPAs  (PGY-1 – Blocks 5 - 13) </vt:lpstr>
      <vt:lpstr>Core of Discipline EPAs (PGY2&amp;3)</vt:lpstr>
      <vt:lpstr>Transition to Practice (PGY4)</vt:lpstr>
      <vt:lpstr>Basic structure of EPA tools</vt:lpstr>
      <vt:lpstr>Basic structure of EPA tools</vt:lpstr>
      <vt:lpstr>Steps to completing an EPA form</vt:lpstr>
      <vt:lpstr>Steps to completing an EPA form</vt:lpstr>
      <vt:lpstr>Steps to completing an EPA form</vt:lpstr>
      <vt:lpstr>Steps to completing an EPA form</vt:lpstr>
      <vt:lpstr>Steps to completing an EPA form</vt:lpstr>
      <vt:lpstr>PowerPoint Presentation</vt:lpstr>
      <vt:lpstr>PowerPoint Presentation</vt:lpstr>
      <vt:lpstr>PowerPoint Presentation</vt:lpstr>
      <vt:lpstr>PowerPoint Presentation</vt:lpstr>
      <vt:lpstr>EPA 101 Video</vt:lpstr>
      <vt:lpstr>Failure to Fail</vt:lpstr>
      <vt:lpstr>Developing a Positive  Feedback Culture</vt:lpstr>
      <vt:lpstr>Steps to Giving Good Feedback</vt:lpstr>
      <vt:lpstr>Thank you for your time</vt:lpstr>
      <vt:lpstr>Custom Show 1</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Teddy Cameron</dc:creator>
  <cp:lastModifiedBy>Microsoft Office User</cp:lastModifiedBy>
  <cp:revision>644</cp:revision>
  <cp:lastPrinted>2017-02-09T20:58:05Z</cp:lastPrinted>
  <dcterms:created xsi:type="dcterms:W3CDTF">2012-02-28T21:19:07Z</dcterms:created>
  <dcterms:modified xsi:type="dcterms:W3CDTF">2017-08-04T13:38:17Z</dcterms:modified>
</cp:coreProperties>
</file>