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64" r:id="rId2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pitchFamily="-128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pitchFamily="-128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pitchFamily="-128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pitchFamily="-128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pitchFamily="-128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ヒラギノ角ゴ Pro W3" pitchFamily="-128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ヒラギノ角ゴ Pro W3" pitchFamily="-128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ヒラギノ角ゴ Pro W3" pitchFamily="-128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ヒラギノ角ゴ Pro W3" pitchFamily="-128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1948"/>
    <a:srgbClr val="D1D1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12" autoAdjust="0"/>
    <p:restoredTop sz="89408" autoAdjust="0"/>
  </p:normalViewPr>
  <p:slideViewPr>
    <p:cSldViewPr>
      <p:cViewPr>
        <p:scale>
          <a:sx n="95" d="100"/>
          <a:sy n="95" d="100"/>
        </p:scale>
        <p:origin x="-72" y="-23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2560" y="0"/>
            <a:ext cx="3037840" cy="4648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580"/>
            <a:ext cx="3037840" cy="4648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2560" y="8831580"/>
            <a:ext cx="3037840" cy="4648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52CC60DB-140D-4B06-A4FC-844CAF15A1D3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84256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2560" y="0"/>
            <a:ext cx="3037840" cy="4648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720" y="4415790"/>
            <a:ext cx="5140960" cy="41833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580"/>
            <a:ext cx="3037840" cy="4648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560" y="8831580"/>
            <a:ext cx="3037840" cy="4648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331D59B8-62AF-4E3A-A838-47479FAD1DA1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3024819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ヒラギノ角ゴ Pro W3" pitchFamily="-12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ヒラギノ角ゴ Pro W3" pitchFamily="-12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ヒラギノ角ゴ Pro W3" pitchFamily="-12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ヒラギノ角ゴ Pro W3" pitchFamily="-12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ヒラギノ角ゴ Pro W3" pitchFamily="-128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>
            <a:spLocks noChangeArrowheads="1"/>
          </p:cNvSpPr>
          <p:nvPr/>
        </p:nvSpPr>
        <p:spPr bwMode="auto">
          <a:xfrm>
            <a:off x="227013" y="227013"/>
            <a:ext cx="8683625" cy="5532437"/>
          </a:xfrm>
          <a:prstGeom prst="rect">
            <a:avLst/>
          </a:prstGeom>
          <a:solidFill>
            <a:srgbClr val="00194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ヒラギノ角ゴ Pro W3" pitchFamily="-128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ヒラギノ角ゴ Pro W3" pitchFamily="-128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ヒラギノ角ゴ Pro W3" pitchFamily="-128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ヒラギノ角ゴ Pro W3" pitchFamily="-128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ヒラギノ角ゴ Pro W3" pitchFamily="-128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128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128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128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128" charset="-128"/>
              </a:defRPr>
            </a:lvl9pPr>
          </a:lstStyle>
          <a:p>
            <a:pPr>
              <a:defRPr/>
            </a:pPr>
            <a:endParaRPr lang="en-US" altLang="en-US" dirty="0" smtClean="0"/>
          </a:p>
        </p:txBody>
      </p:sp>
      <p:pic>
        <p:nvPicPr>
          <p:cNvPr id="5" name="Picture 2" descr="PPT wordmar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238" y="6029325"/>
            <a:ext cx="2855912" cy="696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Line 6"/>
          <p:cNvSpPr>
            <a:spLocks noChangeShapeType="1"/>
          </p:cNvSpPr>
          <p:nvPr/>
        </p:nvSpPr>
        <p:spPr bwMode="auto">
          <a:xfrm>
            <a:off x="227013" y="5918200"/>
            <a:ext cx="8683625" cy="0"/>
          </a:xfrm>
          <a:prstGeom prst="line">
            <a:avLst/>
          </a:prstGeom>
          <a:noFill/>
          <a:ln w="9525">
            <a:solidFill>
              <a:srgbClr val="001948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227013" y="609600"/>
            <a:ext cx="8383587" cy="2514600"/>
          </a:xfrm>
        </p:spPr>
        <p:txBody>
          <a:bodyPr anchor="b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227013" y="3124200"/>
            <a:ext cx="8383587" cy="2209800"/>
          </a:xfrm>
        </p:spPr>
        <p:txBody>
          <a:bodyPr/>
          <a:lstStyle>
            <a:lvl1pPr marL="0" indent="55563">
              <a:buFontTx/>
              <a:buNone/>
              <a:defRPr sz="2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138B79-F33D-4816-8617-ACE5EF002CF7}" type="datetime1">
              <a:rPr lang="en-US" altLang="en-US"/>
              <a:pPr>
                <a:defRPr/>
              </a:pPr>
              <a:t>2016-06-29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179807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1E23FE-2A7F-4A80-9600-BB58986243E1}" type="datetime1">
              <a:rPr lang="en-US" altLang="en-US"/>
              <a:pPr>
                <a:defRPr/>
              </a:pPr>
              <a:t>2016-06-29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597850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0525" y="455613"/>
            <a:ext cx="2170113" cy="52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7013" y="455613"/>
            <a:ext cx="6361112" cy="5257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24836C-FDAB-4D53-8A4C-975E527B9584}" type="datetime1">
              <a:rPr lang="en-US" altLang="en-US"/>
              <a:pPr>
                <a:defRPr/>
              </a:pPr>
              <a:t>2016-06-29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893238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90992B-C212-400B-9BC5-0E6682A0D6C7}" type="datetime1">
              <a:rPr lang="en-US" altLang="en-US"/>
              <a:pPr>
                <a:defRPr/>
              </a:pPr>
              <a:t>2016-06-29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639163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3BEBDF-C812-4CB7-8E33-FC18FE26107A}" type="datetime1">
              <a:rPr lang="en-US" altLang="en-US"/>
              <a:pPr>
                <a:defRPr/>
              </a:pPr>
              <a:t>2016-06-29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7319811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7013" y="1295400"/>
            <a:ext cx="4265612" cy="44180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295400"/>
            <a:ext cx="4265613" cy="44180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1ECCFD-6EE6-4D33-88BA-EBBA6F487923}" type="datetime1">
              <a:rPr lang="en-US" altLang="en-US"/>
              <a:pPr>
                <a:defRPr/>
              </a:pPr>
              <a:t>2016-06-29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59318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42FD4B-1542-44C7-9A55-EC23B06CD320}" type="datetime1">
              <a:rPr lang="en-US" altLang="en-US"/>
              <a:pPr>
                <a:defRPr/>
              </a:pPr>
              <a:t>2016-06-29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5100782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6131B1-51D6-4F30-8033-BE263CD082F0}" type="datetime1">
              <a:rPr lang="en-US" altLang="en-US"/>
              <a:pPr>
                <a:defRPr/>
              </a:pPr>
              <a:t>2016-06-29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487486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E0F018-1A23-498E-94BF-4973FFCD0254}" type="datetime1">
              <a:rPr lang="en-US" altLang="en-US"/>
              <a:pPr>
                <a:defRPr/>
              </a:pPr>
              <a:t>2016-06-29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709128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E7435C-8B3F-49BB-9008-F31A8BD0D4F8}" type="datetime1">
              <a:rPr lang="en-US" altLang="en-US"/>
              <a:pPr>
                <a:defRPr/>
              </a:pPr>
              <a:t>2016-06-29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8757535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39E803-7F9A-4565-9699-E54976F15F27}" type="datetime1">
              <a:rPr lang="en-US" altLang="en-US"/>
              <a:pPr>
                <a:defRPr/>
              </a:pPr>
              <a:t>2016-06-29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706926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8" descr="PPT wordmark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238" y="6029325"/>
            <a:ext cx="2855912" cy="696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7013" y="455613"/>
            <a:ext cx="8683625" cy="839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6000" tIns="0" rIns="3600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7013" y="1295400"/>
            <a:ext cx="8683625" cy="4418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6000" tIns="0" rIns="3600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000875" y="6315075"/>
            <a:ext cx="1905000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solidFill>
                  <a:srgbClr val="001948"/>
                </a:solidFill>
                <a:latin typeface="+mn-lt"/>
              </a:defRPr>
            </a:lvl1pPr>
          </a:lstStyle>
          <a:p>
            <a:pPr>
              <a:defRPr/>
            </a:pPr>
            <a:fld id="{70C8CAF0-5284-4360-B3DD-CF087430B2D8}" type="datetime1">
              <a:rPr lang="en-US" altLang="en-US"/>
              <a:pPr>
                <a:defRPr/>
              </a:pPr>
              <a:t>2016-06-29</a:t>
            </a:fld>
            <a:endParaRPr lang="en-US" altLang="en-US" dirty="0"/>
          </a:p>
        </p:txBody>
      </p:sp>
      <p:sp>
        <p:nvSpPr>
          <p:cNvPr id="1030" name="Line 9"/>
          <p:cNvSpPr>
            <a:spLocks noChangeShapeType="1"/>
          </p:cNvSpPr>
          <p:nvPr/>
        </p:nvSpPr>
        <p:spPr bwMode="auto">
          <a:xfrm>
            <a:off x="227013" y="5918200"/>
            <a:ext cx="8683625" cy="0"/>
          </a:xfrm>
          <a:prstGeom prst="line">
            <a:avLst/>
          </a:prstGeom>
          <a:noFill/>
          <a:ln w="9525">
            <a:solidFill>
              <a:srgbClr val="001948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3" r:id="rId1"/>
    <p:sldLayoutId id="2147483793" r:id="rId2"/>
    <p:sldLayoutId id="2147483794" r:id="rId3"/>
    <p:sldLayoutId id="2147483795" r:id="rId4"/>
    <p:sldLayoutId id="2147483796" r:id="rId5"/>
    <p:sldLayoutId id="2147483797" r:id="rId6"/>
    <p:sldLayoutId id="2147483798" r:id="rId7"/>
    <p:sldLayoutId id="2147483799" r:id="rId8"/>
    <p:sldLayoutId id="2147483800" r:id="rId9"/>
    <p:sldLayoutId id="2147483801" r:id="rId10"/>
    <p:sldLayoutId id="2147483802" r:id="rId11"/>
  </p:sldLayoutIdLst>
  <p:hf sldNum="0" hdr="0" ftr="0"/>
  <p:txStyles>
    <p:titleStyle>
      <a:lvl1pPr marL="55563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001948"/>
          </a:solidFill>
          <a:latin typeface="+mj-lt"/>
          <a:ea typeface="+mj-ea"/>
          <a:cs typeface="+mj-cs"/>
        </a:defRPr>
      </a:lvl1pPr>
      <a:lvl2pPr marL="55563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001948"/>
          </a:solidFill>
          <a:latin typeface="Centaur MT" pitchFamily="-128" charset="0"/>
          <a:ea typeface="ヒラギノ角ゴ Pro W3" pitchFamily="-128" charset="-128"/>
        </a:defRPr>
      </a:lvl2pPr>
      <a:lvl3pPr marL="55563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001948"/>
          </a:solidFill>
          <a:latin typeface="Centaur MT" pitchFamily="-128" charset="0"/>
          <a:ea typeface="ヒラギノ角ゴ Pro W3" pitchFamily="-128" charset="-128"/>
        </a:defRPr>
      </a:lvl3pPr>
      <a:lvl4pPr marL="55563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001948"/>
          </a:solidFill>
          <a:latin typeface="Centaur MT" pitchFamily="-128" charset="0"/>
          <a:ea typeface="ヒラギノ角ゴ Pro W3" pitchFamily="-128" charset="-128"/>
        </a:defRPr>
      </a:lvl4pPr>
      <a:lvl5pPr marL="55563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001948"/>
          </a:solidFill>
          <a:latin typeface="Centaur MT" pitchFamily="-128" charset="0"/>
          <a:ea typeface="ヒラギノ角ゴ Pro W3" pitchFamily="-128" charset="-128"/>
        </a:defRPr>
      </a:lvl5pPr>
      <a:lvl6pPr marL="512763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001948"/>
          </a:solidFill>
          <a:latin typeface="Centaur MT" pitchFamily="-128" charset="0"/>
          <a:ea typeface="ヒラギノ角ゴ Pro W3" pitchFamily="-128" charset="-128"/>
        </a:defRPr>
      </a:lvl6pPr>
      <a:lvl7pPr marL="969963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001948"/>
          </a:solidFill>
          <a:latin typeface="Centaur MT" pitchFamily="-128" charset="0"/>
          <a:ea typeface="ヒラギノ角ゴ Pro W3" pitchFamily="-128" charset="-128"/>
        </a:defRPr>
      </a:lvl7pPr>
      <a:lvl8pPr marL="1427163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001948"/>
          </a:solidFill>
          <a:latin typeface="Centaur MT" pitchFamily="-128" charset="0"/>
          <a:ea typeface="ヒラギノ角ゴ Pro W3" pitchFamily="-128" charset="-128"/>
        </a:defRPr>
      </a:lvl8pPr>
      <a:lvl9pPr marL="1884363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001948"/>
          </a:solidFill>
          <a:latin typeface="Centaur MT" pitchFamily="-128" charset="0"/>
          <a:ea typeface="ヒラギノ角ゴ Pro W3" pitchFamily="-128" charset="-128"/>
        </a:defRPr>
      </a:lvl9pPr>
    </p:titleStyle>
    <p:bodyStyle>
      <a:lvl1pPr marL="342900" indent="-287338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rgbClr val="001948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rgbClr val="001948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rgbClr val="001948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001948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1948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1948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1948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1948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1948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700" b="1" dirty="0" smtClean="0"/>
              <a:t>Disclosure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7012" y="1066800"/>
            <a:ext cx="8612187" cy="47244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  <a:defRPr/>
            </a:pPr>
            <a:r>
              <a:rPr lang="en-US" b="1" dirty="0" smtClean="0"/>
              <a:t>Relevant relationships with commercial entities: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sz="1800" dirty="0" smtClean="0">
                <a:solidFill>
                  <a:schemeClr val="accent5">
                    <a:lumMod val="50000"/>
                  </a:schemeClr>
                </a:solidFill>
              </a:rPr>
              <a:t>L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</a:rPr>
              <a:t>ist industry company names you have relationships with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b="1" dirty="0" smtClean="0"/>
              <a:t>Potential for conflicts within this presentation: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</a:rPr>
              <a:t>List the drugs from those companies that you will be discussing. </a:t>
            </a:r>
            <a:endParaRPr lang="en-US" sz="2000" dirty="0">
              <a:solidFill>
                <a:schemeClr val="accent5">
                  <a:lumMod val="50000"/>
                </a:schemeClr>
              </a:solidFill>
            </a:endParaRP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b="1" dirty="0" smtClean="0"/>
              <a:t>Steps taken to review and mitigate potential bias: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</a:rPr>
              <a:t>State that (1) you will clearly identify any time a recommendation you make with respect to one of these drugs is off-label and/or does not adhere to recognized national/international guidelines </a:t>
            </a:r>
            <a:r>
              <a:rPr lang="en-US" sz="1600" u="sng" dirty="0" smtClean="0">
                <a:solidFill>
                  <a:schemeClr val="accent5">
                    <a:lumMod val="50000"/>
                  </a:schemeClr>
                </a:solidFill>
              </a:rPr>
              <a:t>OR 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</a:rPr>
              <a:t>(2) you will not be discussing any off-label use of the medications, and will be adhering to national/international guidelines. </a:t>
            </a:r>
            <a:endParaRPr lang="en-US" sz="20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6155CA66-45AD-495B-BEEC-CA154C996D82}" type="datetime1">
              <a:rPr lang="en-US" altLang="en-US" smtClean="0"/>
              <a:pPr>
                <a:defRPr/>
              </a:pPr>
              <a:t>2016-06-29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oM PD Meeting - October 21, 2014 (JH)">
  <a:themeElements>
    <a:clrScheme name="Cardiology_Design 1 (2)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ardiology_Design 1 (2)">
      <a:majorFont>
        <a:latin typeface="Centaur MT"/>
        <a:ea typeface="ヒラギノ角ゴ Pro W3"/>
        <a:cs typeface=""/>
      </a:majorFont>
      <a:minorFont>
        <a:latin typeface="Centaur MT"/>
        <a:ea typeface="ヒラギノ角ゴ Pro W3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ヒラギノ角ゴ Pro W3" pitchFamily="-12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ヒラギノ角ゴ Pro W3" pitchFamily="-128" charset="-128"/>
          </a:defRPr>
        </a:defPPr>
      </a:lstStyle>
    </a:lnDef>
  </a:objectDefaults>
  <a:extraClrSchemeLst>
    <a:extraClrScheme>
      <a:clrScheme name="Cardiology_Design 1 (2)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rdiology_Design 1 (2)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rdiology_Design 1 (2)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rdiology_Design 1 (2)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rdiology_Design 1 (2)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rdiology_Design 1 (2)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rdiology_Design 1 (2)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rdiology_Design 1 (2)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rdiology_Design 1 (2)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rdiology_Design 1 (2)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rdiology_Design 1 (2)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rdiology_Design 1 (2)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DoM PD Meeting - October 21, 2014 (JH)</Template>
  <TotalTime>3938</TotalTime>
  <Words>100</Words>
  <Application>Microsoft Office PowerPoint</Application>
  <PresentationFormat>On-screen Show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DoM PD Meeting - October 21, 2014 (JH)</vt:lpstr>
      <vt:lpstr>Disclosure</vt:lpstr>
    </vt:vector>
  </TitlesOfParts>
  <Company>DC UofT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Department of Medicine  Program Directors’ Meeting</dc:title>
  <dc:creator>Janine Hubbard</dc:creator>
  <cp:lastModifiedBy>Taryn Mcgregor</cp:lastModifiedBy>
  <cp:revision>73</cp:revision>
  <cp:lastPrinted>2015-10-29T19:35:59Z</cp:lastPrinted>
  <dcterms:created xsi:type="dcterms:W3CDTF">2016-06-03T14:22:50Z</dcterms:created>
  <dcterms:modified xsi:type="dcterms:W3CDTF">2016-06-29T12:28:45Z</dcterms:modified>
</cp:coreProperties>
</file>