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8"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23" r:id="rId25"/>
    <p:sldId id="293" r:id="rId26"/>
    <p:sldId id="301" r:id="rId27"/>
    <p:sldId id="291" r:id="rId28"/>
    <p:sldId id="326" r:id="rId29"/>
    <p:sldId id="327" r:id="rId30"/>
    <p:sldId id="325" r:id="rId31"/>
    <p:sldId id="324" r:id="rId32"/>
    <p:sldId id="345" r:id="rId33"/>
    <p:sldId id="290" r:id="rId34"/>
    <p:sldId id="349" r:id="rId35"/>
    <p:sldId id="342"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28" charset="-128"/>
        <a:cs typeface="+mn-cs"/>
      </a:defRPr>
    </a:lvl5pPr>
    <a:lvl6pPr marL="2286000" algn="l" defTabSz="914400" rtl="0" eaLnBrk="1" latinLnBrk="0" hangingPunct="1">
      <a:defRPr sz="2400" kern="1200">
        <a:solidFill>
          <a:schemeClr val="tx1"/>
        </a:solidFill>
        <a:latin typeface="Arial" charset="0"/>
        <a:ea typeface="ヒラギノ角ゴ Pro W3" pitchFamily="-128" charset="-128"/>
        <a:cs typeface="+mn-cs"/>
      </a:defRPr>
    </a:lvl6pPr>
    <a:lvl7pPr marL="2743200" algn="l" defTabSz="914400" rtl="0" eaLnBrk="1" latinLnBrk="0" hangingPunct="1">
      <a:defRPr sz="2400" kern="1200">
        <a:solidFill>
          <a:schemeClr val="tx1"/>
        </a:solidFill>
        <a:latin typeface="Arial" charset="0"/>
        <a:ea typeface="ヒラギノ角ゴ Pro W3" pitchFamily="-128" charset="-128"/>
        <a:cs typeface="+mn-cs"/>
      </a:defRPr>
    </a:lvl7pPr>
    <a:lvl8pPr marL="3200400" algn="l" defTabSz="914400" rtl="0" eaLnBrk="1" latinLnBrk="0" hangingPunct="1">
      <a:defRPr sz="2400" kern="1200">
        <a:solidFill>
          <a:schemeClr val="tx1"/>
        </a:solidFill>
        <a:latin typeface="Arial" charset="0"/>
        <a:ea typeface="ヒラギノ角ゴ Pro W3" pitchFamily="-128" charset="-128"/>
        <a:cs typeface="+mn-cs"/>
      </a:defRPr>
    </a:lvl8pPr>
    <a:lvl9pPr marL="3657600" algn="l" defTabSz="914400" rtl="0" eaLnBrk="1" latinLnBrk="0" hangingPunct="1">
      <a:defRPr sz="2400" kern="1200">
        <a:solidFill>
          <a:schemeClr val="tx1"/>
        </a:solidFill>
        <a:latin typeface="Arial" charset="0"/>
        <a:ea typeface="ヒラギノ角ゴ Pro W3" pitchFamily="-1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8"/>
    <a:srgbClr val="D1D1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p:cViewPr>
        <p:scale>
          <a:sx n="80" d="100"/>
          <a:sy n="80" d="100"/>
        </p:scale>
        <p:origin x="-1236"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D7CD69B-B71B-4CB6-8DE5-9E6F10F6F54A}" type="slidenum">
              <a:rPr lang="en-US" altLang="en-US"/>
              <a:pPr>
                <a:defRPr/>
              </a:pPr>
              <a:t>‹#›</a:t>
            </a:fld>
            <a:endParaRPr lang="en-US" altLang="en-US"/>
          </a:p>
        </p:txBody>
      </p:sp>
    </p:spTree>
    <p:extLst>
      <p:ext uri="{BB962C8B-B14F-4D97-AF65-F5344CB8AC3E}">
        <p14:creationId xmlns:p14="http://schemas.microsoft.com/office/powerpoint/2010/main" val="1475968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en-US"/>
          </a:p>
        </p:txBody>
      </p:sp>
      <p:sp>
        <p:nvSpPr>
          <p:cNvPr id="1331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45A9176-229E-47AA-8233-181ABEE9A8E9}" type="slidenum">
              <a:rPr lang="en-US" altLang="en-US"/>
              <a:pPr>
                <a:defRPr/>
              </a:pPr>
              <a:t>‹#›</a:t>
            </a:fld>
            <a:endParaRPr lang="en-US" altLang="en-US"/>
          </a:p>
        </p:txBody>
      </p:sp>
    </p:spTree>
    <p:extLst>
      <p:ext uri="{BB962C8B-B14F-4D97-AF65-F5344CB8AC3E}">
        <p14:creationId xmlns:p14="http://schemas.microsoft.com/office/powerpoint/2010/main" val="1096224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ヒラギノ角ゴ Pro W3" pitchFamily="-128"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pitchFamily="-128"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pitchFamily="-128"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pitchFamily="-128"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227013" y="227013"/>
            <a:ext cx="8683625" cy="5532437"/>
          </a:xfrm>
          <a:prstGeom prst="rect">
            <a:avLst/>
          </a:prstGeom>
          <a:solidFill>
            <a:srgbClr val="00194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charset="0"/>
                <a:ea typeface="ヒラギノ角ゴ Pro W3" pitchFamily="-128" charset="-128"/>
              </a:defRPr>
            </a:lvl1pPr>
            <a:lvl2pPr marL="742950" indent="-285750">
              <a:defRPr sz="2400">
                <a:solidFill>
                  <a:schemeClr val="tx1"/>
                </a:solidFill>
                <a:latin typeface="Arial" charset="0"/>
                <a:ea typeface="ヒラギノ角ゴ Pro W3" pitchFamily="-128" charset="-128"/>
              </a:defRPr>
            </a:lvl2pPr>
            <a:lvl3pPr marL="1143000" indent="-228600">
              <a:defRPr sz="2400">
                <a:solidFill>
                  <a:schemeClr val="tx1"/>
                </a:solidFill>
                <a:latin typeface="Arial" charset="0"/>
                <a:ea typeface="ヒラギノ角ゴ Pro W3" pitchFamily="-128" charset="-128"/>
              </a:defRPr>
            </a:lvl3pPr>
            <a:lvl4pPr marL="1600200" indent="-228600">
              <a:defRPr sz="2400">
                <a:solidFill>
                  <a:schemeClr val="tx1"/>
                </a:solidFill>
                <a:latin typeface="Arial" charset="0"/>
                <a:ea typeface="ヒラギノ角ゴ Pro W3" pitchFamily="-128" charset="-128"/>
              </a:defRPr>
            </a:lvl4pPr>
            <a:lvl5pPr marL="2057400" indent="-228600">
              <a:defRPr sz="2400">
                <a:solidFill>
                  <a:schemeClr val="tx1"/>
                </a:solidFill>
                <a:latin typeface="Arial" charset="0"/>
                <a:ea typeface="ヒラギノ角ゴ Pro W3" pitchFamily="-1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28" charset="-128"/>
              </a:defRPr>
            </a:lvl9pPr>
          </a:lstStyle>
          <a:p>
            <a:pPr>
              <a:defRPr/>
            </a:pPr>
            <a:endParaRPr lang="en-US" altLang="en-US" smtClean="0"/>
          </a:p>
        </p:txBody>
      </p:sp>
      <p:pic>
        <p:nvPicPr>
          <p:cNvPr id="5" name="Picture 2" descr="PPT word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8" y="6029325"/>
            <a:ext cx="2855912"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6"/>
          <p:cNvSpPr>
            <a:spLocks noChangeShapeType="1"/>
          </p:cNvSpPr>
          <p:nvPr/>
        </p:nvSpPr>
        <p:spPr bwMode="auto">
          <a:xfrm>
            <a:off x="227013" y="5918200"/>
            <a:ext cx="8683625" cy="0"/>
          </a:xfrm>
          <a:prstGeom prst="line">
            <a:avLst/>
          </a:prstGeom>
          <a:noFill/>
          <a:ln w="9525">
            <a:solidFill>
              <a:srgbClr val="00194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87" name="Rectangle 3"/>
          <p:cNvSpPr>
            <a:spLocks noGrp="1" noChangeArrowheads="1"/>
          </p:cNvSpPr>
          <p:nvPr>
            <p:ph type="ctrTitle"/>
          </p:nvPr>
        </p:nvSpPr>
        <p:spPr>
          <a:xfrm>
            <a:off x="227013" y="609600"/>
            <a:ext cx="8383587" cy="2514600"/>
          </a:xfrm>
        </p:spPr>
        <p:txBody>
          <a:bodyPr anchor="b"/>
          <a:lstStyle>
            <a:lvl1pPr>
              <a:defRPr>
                <a:solidFill>
                  <a:schemeClr val="bg1"/>
                </a:solidFill>
              </a:defRPr>
            </a:lvl1pPr>
          </a:lstStyle>
          <a:p>
            <a:pPr lvl="0"/>
            <a:r>
              <a:rPr lang="en-US" altLang="en-US" noProof="0" smtClean="0"/>
              <a:t>Click to edit Master title style</a:t>
            </a:r>
            <a:endParaRPr lang="en-US" altLang="en-US" noProof="0" smtClean="0"/>
          </a:p>
        </p:txBody>
      </p:sp>
      <p:sp>
        <p:nvSpPr>
          <p:cNvPr id="16388" name="Rectangle 4"/>
          <p:cNvSpPr>
            <a:spLocks noGrp="1" noChangeArrowheads="1"/>
          </p:cNvSpPr>
          <p:nvPr>
            <p:ph type="subTitle" idx="1"/>
          </p:nvPr>
        </p:nvSpPr>
        <p:spPr>
          <a:xfrm>
            <a:off x="227013" y="3124200"/>
            <a:ext cx="8383587" cy="2209800"/>
          </a:xfrm>
        </p:spPr>
        <p:txBody>
          <a:bodyPr/>
          <a:lstStyle>
            <a:lvl1pPr marL="0" indent="55563">
              <a:buFontTx/>
              <a:buNone/>
              <a:defRPr sz="2400">
                <a:solidFill>
                  <a:schemeClr val="bg1"/>
                </a:solidFill>
              </a:defRPr>
            </a:lvl1pPr>
          </a:lstStyle>
          <a:p>
            <a:pPr lvl="0"/>
            <a:r>
              <a:rPr lang="en-US" altLang="en-US" noProof="0" smtClean="0"/>
              <a:t>Click to edit Master subtitle style</a:t>
            </a:r>
            <a:endParaRPr lang="en-US" altLang="en-US" noProof="0" smtClean="0"/>
          </a:p>
        </p:txBody>
      </p:sp>
      <p:sp>
        <p:nvSpPr>
          <p:cNvPr id="7" name="Rectangle 5"/>
          <p:cNvSpPr>
            <a:spLocks noGrp="1" noChangeArrowheads="1"/>
          </p:cNvSpPr>
          <p:nvPr>
            <p:ph type="dt" sz="half" idx="10"/>
          </p:nvPr>
        </p:nvSpPr>
        <p:spPr/>
        <p:txBody>
          <a:bodyPr/>
          <a:lstStyle>
            <a:lvl1pPr>
              <a:defRPr/>
            </a:lvl1pPr>
          </a:lstStyle>
          <a:p>
            <a:pPr>
              <a:defRPr/>
            </a:pPr>
            <a:fld id="{E9A052AE-E9A0-4196-99E7-91BBF7F2A1C6}" type="datetime1">
              <a:rPr lang="en-US" altLang="en-US"/>
              <a:pPr>
                <a:defRPr/>
              </a:pPr>
              <a:t>2016-08-24</a:t>
            </a:fld>
            <a:endParaRPr lang="en-US" altLang="en-US"/>
          </a:p>
        </p:txBody>
      </p:sp>
    </p:spTree>
    <p:extLst>
      <p:ext uri="{BB962C8B-B14F-4D97-AF65-F5344CB8AC3E}">
        <p14:creationId xmlns:p14="http://schemas.microsoft.com/office/powerpoint/2010/main" val="178197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765E4F1-743C-4583-9BB8-D307063E8547}" type="datetime1">
              <a:rPr lang="en-US" altLang="en-US"/>
              <a:pPr>
                <a:defRPr/>
              </a:pPr>
              <a:t>2016-08-24</a:t>
            </a:fld>
            <a:endParaRPr lang="en-US" altLang="en-US"/>
          </a:p>
        </p:txBody>
      </p:sp>
    </p:spTree>
    <p:extLst>
      <p:ext uri="{BB962C8B-B14F-4D97-AF65-F5344CB8AC3E}">
        <p14:creationId xmlns:p14="http://schemas.microsoft.com/office/powerpoint/2010/main" val="92213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5613"/>
            <a:ext cx="2170113"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013" y="455613"/>
            <a:ext cx="6361112"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ECC0FD8-3387-40C7-9D65-9C3EA33CFF3D}" type="datetime1">
              <a:rPr lang="en-US" altLang="en-US"/>
              <a:pPr>
                <a:defRPr/>
              </a:pPr>
              <a:t>2016-08-24</a:t>
            </a:fld>
            <a:endParaRPr lang="en-US" altLang="en-US"/>
          </a:p>
        </p:txBody>
      </p:sp>
    </p:spTree>
    <p:extLst>
      <p:ext uri="{BB962C8B-B14F-4D97-AF65-F5344CB8AC3E}">
        <p14:creationId xmlns:p14="http://schemas.microsoft.com/office/powerpoint/2010/main" val="369724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940D95-8F16-42AB-A8E5-88AE35EA6ABC}" type="datetime1">
              <a:rPr lang="en-US" altLang="en-US"/>
              <a:pPr>
                <a:defRPr/>
              </a:pPr>
              <a:t>2016-08-24</a:t>
            </a:fld>
            <a:endParaRPr lang="en-US" altLang="en-US"/>
          </a:p>
        </p:txBody>
      </p:sp>
    </p:spTree>
    <p:extLst>
      <p:ext uri="{BB962C8B-B14F-4D97-AF65-F5344CB8AC3E}">
        <p14:creationId xmlns:p14="http://schemas.microsoft.com/office/powerpoint/2010/main" val="362702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086D505-BACA-45AD-BB72-CEC8F945AFBD}" type="datetime1">
              <a:rPr lang="en-US" altLang="en-US"/>
              <a:pPr>
                <a:defRPr/>
              </a:pPr>
              <a:t>2016-08-24</a:t>
            </a:fld>
            <a:endParaRPr lang="en-US" altLang="en-US"/>
          </a:p>
        </p:txBody>
      </p:sp>
    </p:spTree>
    <p:extLst>
      <p:ext uri="{BB962C8B-B14F-4D97-AF65-F5344CB8AC3E}">
        <p14:creationId xmlns:p14="http://schemas.microsoft.com/office/powerpoint/2010/main" val="69898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7013" y="1295400"/>
            <a:ext cx="4265612" cy="4418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295400"/>
            <a:ext cx="4265613" cy="4418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F1EF3B7-B2EC-47F7-8230-49036972D7D9}" type="datetime1">
              <a:rPr lang="en-US" altLang="en-US"/>
              <a:pPr>
                <a:defRPr/>
              </a:pPr>
              <a:t>2016-08-24</a:t>
            </a:fld>
            <a:endParaRPr lang="en-US" altLang="en-US"/>
          </a:p>
        </p:txBody>
      </p:sp>
    </p:spTree>
    <p:extLst>
      <p:ext uri="{BB962C8B-B14F-4D97-AF65-F5344CB8AC3E}">
        <p14:creationId xmlns:p14="http://schemas.microsoft.com/office/powerpoint/2010/main" val="65807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DC25195-9579-4F5B-8479-4F7BF3C893AF}" type="datetime1">
              <a:rPr lang="en-US" altLang="en-US"/>
              <a:pPr>
                <a:defRPr/>
              </a:pPr>
              <a:t>2016-08-24</a:t>
            </a:fld>
            <a:endParaRPr lang="en-US" altLang="en-US"/>
          </a:p>
        </p:txBody>
      </p:sp>
    </p:spTree>
    <p:extLst>
      <p:ext uri="{BB962C8B-B14F-4D97-AF65-F5344CB8AC3E}">
        <p14:creationId xmlns:p14="http://schemas.microsoft.com/office/powerpoint/2010/main" val="122910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80F4371-F32F-4686-8CBD-8F5CB9F3E547}" type="datetime1">
              <a:rPr lang="en-US" altLang="en-US"/>
              <a:pPr>
                <a:defRPr/>
              </a:pPr>
              <a:t>2016-08-24</a:t>
            </a:fld>
            <a:endParaRPr lang="en-US" altLang="en-US"/>
          </a:p>
        </p:txBody>
      </p:sp>
    </p:spTree>
    <p:extLst>
      <p:ext uri="{BB962C8B-B14F-4D97-AF65-F5344CB8AC3E}">
        <p14:creationId xmlns:p14="http://schemas.microsoft.com/office/powerpoint/2010/main" val="97682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0924D61-4037-4B38-B860-C75EFE5751EE}" type="datetime1">
              <a:rPr lang="en-US" altLang="en-US"/>
              <a:pPr>
                <a:defRPr/>
              </a:pPr>
              <a:t>2016-08-24</a:t>
            </a:fld>
            <a:endParaRPr lang="en-US" altLang="en-US"/>
          </a:p>
        </p:txBody>
      </p:sp>
    </p:spTree>
    <p:extLst>
      <p:ext uri="{BB962C8B-B14F-4D97-AF65-F5344CB8AC3E}">
        <p14:creationId xmlns:p14="http://schemas.microsoft.com/office/powerpoint/2010/main" val="161599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208D6E-A521-4E24-8FDC-9A5B6D500C24}" type="datetime1">
              <a:rPr lang="en-US" altLang="en-US"/>
              <a:pPr>
                <a:defRPr/>
              </a:pPr>
              <a:t>2016-08-24</a:t>
            </a:fld>
            <a:endParaRPr lang="en-US" altLang="en-US"/>
          </a:p>
        </p:txBody>
      </p:sp>
    </p:spTree>
    <p:extLst>
      <p:ext uri="{BB962C8B-B14F-4D97-AF65-F5344CB8AC3E}">
        <p14:creationId xmlns:p14="http://schemas.microsoft.com/office/powerpoint/2010/main" val="16797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F757E62-543C-40C6-A9FC-3A38995B84AD}" type="datetime1">
              <a:rPr lang="en-US" altLang="en-US"/>
              <a:pPr>
                <a:defRPr/>
              </a:pPr>
              <a:t>2016-08-24</a:t>
            </a:fld>
            <a:endParaRPr lang="en-US" altLang="en-US"/>
          </a:p>
        </p:txBody>
      </p:sp>
    </p:spTree>
    <p:extLst>
      <p:ext uri="{BB962C8B-B14F-4D97-AF65-F5344CB8AC3E}">
        <p14:creationId xmlns:p14="http://schemas.microsoft.com/office/powerpoint/2010/main" val="142947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PT wordm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9238" y="6029325"/>
            <a:ext cx="2855912"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7013" y="455613"/>
            <a:ext cx="8683625" cy="839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6000" tIns="0" rIns="36000" bIns="0" numCol="1" anchor="t" anchorCtr="0" compatLnSpc="1">
            <a:prstTxWarp prst="textNoShape">
              <a:avLst/>
            </a:prstTxWarp>
          </a:bodyPr>
          <a:lstStyle/>
          <a:p>
            <a:pPr lvl="0"/>
            <a:r>
              <a:rPr lang="en-US" altLang="en-US" smtClean="0"/>
              <a:t>Click to edit Master title style</a:t>
            </a:r>
            <a:endParaRPr lang="en-US" altLang="en-US" smtClean="0"/>
          </a:p>
        </p:txBody>
      </p:sp>
      <p:sp>
        <p:nvSpPr>
          <p:cNvPr id="1028" name="Rectangle 3"/>
          <p:cNvSpPr>
            <a:spLocks noGrp="1" noChangeArrowheads="1"/>
          </p:cNvSpPr>
          <p:nvPr>
            <p:ph type="body" idx="1"/>
          </p:nvPr>
        </p:nvSpPr>
        <p:spPr bwMode="auto">
          <a:xfrm>
            <a:off x="227013" y="1295400"/>
            <a:ext cx="8683625" cy="4418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6000" tIns="0" rIns="3600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 name="Rectangle 4"/>
          <p:cNvSpPr>
            <a:spLocks noGrp="1" noChangeArrowheads="1"/>
          </p:cNvSpPr>
          <p:nvPr>
            <p:ph type="dt" sz="half" idx="2"/>
          </p:nvPr>
        </p:nvSpPr>
        <p:spPr bwMode="auto">
          <a:xfrm>
            <a:off x="7000875" y="6315075"/>
            <a:ext cx="1905000" cy="39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1300">
                <a:solidFill>
                  <a:srgbClr val="001948"/>
                </a:solidFill>
                <a:latin typeface="+mn-lt"/>
              </a:defRPr>
            </a:lvl1pPr>
          </a:lstStyle>
          <a:p>
            <a:pPr>
              <a:defRPr/>
            </a:pPr>
            <a:fld id="{EC38767B-4147-41C6-868F-02B934207576}" type="datetime1">
              <a:rPr lang="en-US" altLang="en-US"/>
              <a:pPr>
                <a:defRPr/>
              </a:pPr>
              <a:t>2016-08-24</a:t>
            </a:fld>
            <a:endParaRPr lang="en-US" altLang="en-US"/>
          </a:p>
        </p:txBody>
      </p:sp>
      <p:sp>
        <p:nvSpPr>
          <p:cNvPr id="1030" name="Line 9"/>
          <p:cNvSpPr>
            <a:spLocks noChangeShapeType="1"/>
          </p:cNvSpPr>
          <p:nvPr/>
        </p:nvSpPr>
        <p:spPr bwMode="auto">
          <a:xfrm>
            <a:off x="227013" y="5918200"/>
            <a:ext cx="8683625" cy="0"/>
          </a:xfrm>
          <a:prstGeom prst="line">
            <a:avLst/>
          </a:prstGeom>
          <a:noFill/>
          <a:ln w="9525">
            <a:solidFill>
              <a:srgbClr val="00194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sldNum="0" hdr="0" ftr="0"/>
  <p:txStyles>
    <p:title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p:titleStyle>
    <p:body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cgl.dircon.co.uk/scopme/mentor5.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4470400" y="2997200"/>
            <a:ext cx="184150" cy="240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1948"/>
                </a:solidFill>
                <a:latin typeface="Centaur MT" pitchFamily="-128" charset="0"/>
                <a:ea typeface="ヒラギノ角ゴ Pro W3" pitchFamily="-128" charset="-128"/>
              </a:defRPr>
            </a:lvl1pPr>
            <a:lvl2pPr marL="742950" indent="-285750">
              <a:spcBef>
                <a:spcPct val="20000"/>
              </a:spcBef>
              <a:buChar char="–"/>
              <a:defRPr sz="2800">
                <a:solidFill>
                  <a:srgbClr val="001948"/>
                </a:solidFill>
                <a:latin typeface="Centaur MT" pitchFamily="-128" charset="0"/>
                <a:ea typeface="ヒラギノ角ゴ Pro W3" pitchFamily="-128" charset="-128"/>
              </a:defRPr>
            </a:lvl2pPr>
            <a:lvl3pPr marL="1143000" indent="-228600">
              <a:spcBef>
                <a:spcPct val="20000"/>
              </a:spcBef>
              <a:buChar char="•"/>
              <a:defRPr sz="2400">
                <a:solidFill>
                  <a:srgbClr val="001948"/>
                </a:solidFill>
                <a:latin typeface="Centaur MT" pitchFamily="-128" charset="0"/>
                <a:ea typeface="ヒラギノ角ゴ Pro W3" pitchFamily="-128" charset="-128"/>
              </a:defRPr>
            </a:lvl3pPr>
            <a:lvl4pPr marL="1600200" indent="-228600">
              <a:spcBef>
                <a:spcPct val="20000"/>
              </a:spcBef>
              <a:buChar char="–"/>
              <a:defRPr sz="2000">
                <a:solidFill>
                  <a:srgbClr val="001948"/>
                </a:solidFill>
                <a:latin typeface="Centaur MT" pitchFamily="-128" charset="0"/>
                <a:ea typeface="ヒラギノ角ゴ Pro W3" pitchFamily="-128" charset="-128"/>
              </a:defRPr>
            </a:lvl4pPr>
            <a:lvl5pPr marL="2057400" indent="-228600">
              <a:spcBef>
                <a:spcPct val="20000"/>
              </a:spcBef>
              <a:buChar char="»"/>
              <a:defRPr sz="2000">
                <a:solidFill>
                  <a:srgbClr val="001948"/>
                </a:solidFill>
                <a:latin typeface="Centaur MT" pitchFamily="-128" charset="0"/>
                <a:ea typeface="ヒラギノ角ゴ Pro W3" pitchFamily="-128" charset="-128"/>
              </a:defRPr>
            </a:lvl5pPr>
            <a:lvl6pPr marL="25146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6pPr>
            <a:lvl7pPr marL="29718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7pPr>
            <a:lvl8pPr marL="34290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8pPr>
            <a:lvl9pPr marL="38862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9pPr>
          </a:lstStyle>
          <a:p>
            <a:pPr>
              <a:spcBef>
                <a:spcPct val="0"/>
              </a:spcBef>
              <a:buFontTx/>
              <a:buNone/>
            </a:pPr>
            <a:endParaRPr lang="en-US" altLang="en-US" sz="3600">
              <a:solidFill>
                <a:schemeClr val="tx1"/>
              </a:solidFill>
              <a:latin typeface="Centaur" pitchFamily="18" charset="0"/>
              <a:ea typeface="ＭＳ Ｐゴシック" pitchFamily="34" charset="-128"/>
            </a:endParaRPr>
          </a:p>
          <a:p>
            <a:pPr>
              <a:spcBef>
                <a:spcPct val="0"/>
              </a:spcBef>
              <a:buFontTx/>
              <a:buNone/>
            </a:pPr>
            <a:endParaRPr lang="en-US" altLang="en-US" sz="3600" b="1">
              <a:solidFill>
                <a:schemeClr val="tx1"/>
              </a:solidFill>
              <a:latin typeface="Centaur" pitchFamily="18" charset="0"/>
              <a:ea typeface="ＭＳ Ｐゴシック" pitchFamily="34" charset="-128"/>
            </a:endParaRPr>
          </a:p>
          <a:p>
            <a:pPr>
              <a:spcBef>
                <a:spcPct val="0"/>
              </a:spcBef>
              <a:buFontTx/>
              <a:buNone/>
            </a:pPr>
            <a:r>
              <a:rPr lang="en-US" altLang="en-US" b="1">
                <a:solidFill>
                  <a:srgbClr val="172B6A"/>
                </a:solidFill>
                <a:latin typeface="Centaur" pitchFamily="18" charset="0"/>
                <a:ea typeface="ＭＳ Ｐゴシック" pitchFamily="34" charset="-128"/>
              </a:rPr>
              <a:t/>
            </a:r>
            <a:br>
              <a:rPr lang="en-US" altLang="en-US" b="1">
                <a:solidFill>
                  <a:srgbClr val="172B6A"/>
                </a:solidFill>
                <a:latin typeface="Centaur" pitchFamily="18" charset="0"/>
                <a:ea typeface="ＭＳ Ｐゴシック" pitchFamily="34" charset="-128"/>
              </a:rPr>
            </a:br>
            <a:r>
              <a:rPr lang="en-US" altLang="en-US" sz="2400" b="1">
                <a:solidFill>
                  <a:srgbClr val="172B6A"/>
                </a:solidFill>
                <a:latin typeface="Times New Roman" pitchFamily="18" charset="0"/>
                <a:ea typeface="ＭＳ Ｐゴシック" pitchFamily="34" charset="-128"/>
              </a:rPr>
              <a:t/>
            </a:r>
            <a:br>
              <a:rPr lang="en-US" altLang="en-US" sz="2400" b="1">
                <a:solidFill>
                  <a:srgbClr val="172B6A"/>
                </a:solidFill>
                <a:latin typeface="Times New Roman" pitchFamily="18" charset="0"/>
                <a:ea typeface="ＭＳ Ｐゴシック" pitchFamily="34" charset="-128"/>
              </a:rPr>
            </a:br>
            <a:endParaRPr lang="en-US" altLang="en-US" sz="2400" b="1">
              <a:solidFill>
                <a:srgbClr val="172B6A"/>
              </a:solidFill>
              <a:latin typeface="Times New Roman" pitchFamily="18" charset="0"/>
              <a:ea typeface="ＭＳ Ｐゴシック" pitchFamily="34" charset="-128"/>
            </a:endParaRPr>
          </a:p>
        </p:txBody>
      </p:sp>
      <p:sp>
        <p:nvSpPr>
          <p:cNvPr id="3075" name="Text Box 11"/>
          <p:cNvSpPr txBox="1">
            <a:spLocks noChangeArrowheads="1"/>
          </p:cNvSpPr>
          <p:nvPr/>
        </p:nvSpPr>
        <p:spPr bwMode="auto">
          <a:xfrm>
            <a:off x="395288" y="692150"/>
            <a:ext cx="8353425" cy="141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1948"/>
                </a:solidFill>
                <a:latin typeface="Centaur MT" pitchFamily="-128" charset="0"/>
                <a:ea typeface="ヒラギノ角ゴ Pro W3" pitchFamily="-128" charset="-128"/>
              </a:defRPr>
            </a:lvl1pPr>
            <a:lvl2pPr marL="742950" indent="-285750">
              <a:spcBef>
                <a:spcPct val="20000"/>
              </a:spcBef>
              <a:buChar char="–"/>
              <a:defRPr sz="2800">
                <a:solidFill>
                  <a:srgbClr val="001948"/>
                </a:solidFill>
                <a:latin typeface="Centaur MT" pitchFamily="-128" charset="0"/>
                <a:ea typeface="ヒラギノ角ゴ Pro W3" pitchFamily="-128" charset="-128"/>
              </a:defRPr>
            </a:lvl2pPr>
            <a:lvl3pPr marL="1143000" indent="-228600">
              <a:spcBef>
                <a:spcPct val="20000"/>
              </a:spcBef>
              <a:buChar char="•"/>
              <a:defRPr sz="2400">
                <a:solidFill>
                  <a:srgbClr val="001948"/>
                </a:solidFill>
                <a:latin typeface="Centaur MT" pitchFamily="-128" charset="0"/>
                <a:ea typeface="ヒラギノ角ゴ Pro W3" pitchFamily="-128" charset="-128"/>
              </a:defRPr>
            </a:lvl3pPr>
            <a:lvl4pPr marL="1600200" indent="-228600">
              <a:spcBef>
                <a:spcPct val="20000"/>
              </a:spcBef>
              <a:buChar char="–"/>
              <a:defRPr sz="2000">
                <a:solidFill>
                  <a:srgbClr val="001948"/>
                </a:solidFill>
                <a:latin typeface="Centaur MT" pitchFamily="-128" charset="0"/>
                <a:ea typeface="ヒラギノ角ゴ Pro W3" pitchFamily="-128" charset="-128"/>
              </a:defRPr>
            </a:lvl4pPr>
            <a:lvl5pPr marL="2057400" indent="-228600">
              <a:spcBef>
                <a:spcPct val="20000"/>
              </a:spcBef>
              <a:buChar char="»"/>
              <a:defRPr sz="2000">
                <a:solidFill>
                  <a:srgbClr val="001948"/>
                </a:solidFill>
                <a:latin typeface="Centaur MT" pitchFamily="-128" charset="0"/>
                <a:ea typeface="ヒラギノ角ゴ Pro W3" pitchFamily="-128" charset="-128"/>
              </a:defRPr>
            </a:lvl5pPr>
            <a:lvl6pPr marL="25146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6pPr>
            <a:lvl7pPr marL="29718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7pPr>
            <a:lvl8pPr marL="34290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8pPr>
            <a:lvl9pPr marL="38862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9pPr>
          </a:lstStyle>
          <a:p>
            <a:pPr>
              <a:spcBef>
                <a:spcPct val="50000"/>
              </a:spcBef>
              <a:buFontTx/>
              <a:buNone/>
            </a:pPr>
            <a:endParaRPr lang="en-US" altLang="en-US" b="1">
              <a:solidFill>
                <a:srgbClr val="003D7A"/>
              </a:solidFill>
              <a:latin typeface="Centaur" pitchFamily="18" charset="0"/>
              <a:ea typeface="ＭＳ Ｐゴシック" pitchFamily="34" charset="-128"/>
            </a:endParaRPr>
          </a:p>
          <a:p>
            <a:pPr>
              <a:spcBef>
                <a:spcPct val="50000"/>
              </a:spcBef>
              <a:buFontTx/>
              <a:buNone/>
            </a:pPr>
            <a:endParaRPr lang="en-US" altLang="en-US" sz="1200" b="1">
              <a:solidFill>
                <a:srgbClr val="003D7A"/>
              </a:solidFill>
              <a:latin typeface="Arial" charset="0"/>
              <a:ea typeface="ＭＳ Ｐゴシック" pitchFamily="34" charset="-128"/>
            </a:endParaRPr>
          </a:p>
          <a:p>
            <a:pPr>
              <a:spcBef>
                <a:spcPct val="50000"/>
              </a:spcBef>
              <a:buFontTx/>
              <a:buNone/>
            </a:pPr>
            <a:endParaRPr lang="en-US" altLang="en-US" sz="2400" b="1">
              <a:solidFill>
                <a:srgbClr val="003D7A"/>
              </a:solidFill>
              <a:latin typeface="Centaur" pitchFamily="18" charset="0"/>
              <a:ea typeface="ＭＳ Ｐゴシック" pitchFamily="34" charset="-128"/>
            </a:endParaRPr>
          </a:p>
        </p:txBody>
      </p:sp>
      <p:sp>
        <p:nvSpPr>
          <p:cNvPr id="3076" name="Title 1"/>
          <p:cNvSpPr>
            <a:spLocks noGrp="1"/>
          </p:cNvSpPr>
          <p:nvPr>
            <p:ph type="ctrTitle"/>
          </p:nvPr>
        </p:nvSpPr>
        <p:spPr/>
        <p:txBody>
          <a:bodyPr/>
          <a:lstStyle/>
          <a:p>
            <a:r>
              <a:rPr lang="en-CA" dirty="0"/>
              <a:t>Evidence-Based Mentorship</a:t>
            </a:r>
            <a:endParaRPr lang="en-US" altLang="en-US" dirty="0" smtClean="0"/>
          </a:p>
        </p:txBody>
      </p:sp>
      <p:sp>
        <p:nvSpPr>
          <p:cNvPr id="3077" name="Subtitle 3"/>
          <p:cNvSpPr>
            <a:spLocks noGrp="1"/>
          </p:cNvSpPr>
          <p:nvPr>
            <p:ph type="subTitle" idx="1"/>
          </p:nvPr>
        </p:nvSpPr>
        <p:spPr/>
        <p:txBody>
          <a:bodyPr/>
          <a:lstStyle/>
          <a:p>
            <a:pPr fontAlgn="auto">
              <a:spcAft>
                <a:spcPts val="0"/>
              </a:spcAft>
              <a:defRPr/>
            </a:pPr>
            <a:r>
              <a:rPr lang="en-US" sz="2000" dirty="0"/>
              <a:t>Sharon E. </a:t>
            </a:r>
            <a:r>
              <a:rPr lang="en-US" sz="2000" dirty="0" smtClean="0"/>
              <a:t>Straus</a:t>
            </a:r>
            <a:endParaRPr lang="en-US" sz="2000" dirty="0"/>
          </a:p>
          <a:p>
            <a:pPr fontAlgn="auto">
              <a:spcAft>
                <a:spcPts val="0"/>
              </a:spcAft>
              <a:defRPr/>
            </a:pPr>
            <a:r>
              <a:rPr lang="en-US" sz="2000" dirty="0"/>
              <a:t>Tier 1 Canada Research Chair, Knowledge Translation</a:t>
            </a:r>
          </a:p>
          <a:p>
            <a:pPr fontAlgn="auto">
              <a:spcAft>
                <a:spcPts val="0"/>
              </a:spcAft>
              <a:defRPr/>
            </a:pPr>
            <a:r>
              <a:rPr lang="en-US" sz="2000" dirty="0"/>
              <a:t>Professor, Department of Medicine</a:t>
            </a:r>
          </a:p>
          <a:p>
            <a:pPr fontAlgn="auto">
              <a:spcAft>
                <a:spcPts val="0"/>
              </a:spcAft>
              <a:defRPr/>
            </a:pPr>
            <a:r>
              <a:rPr lang="en-US" sz="2000" dirty="0"/>
              <a:t>Vice Chair, MED</a:t>
            </a:r>
          </a:p>
          <a:p>
            <a:pPr fontAlgn="auto">
              <a:spcAft>
                <a:spcPts val="0"/>
              </a:spcAft>
              <a:defRPr/>
            </a:pPr>
            <a:r>
              <a:rPr lang="en-US" sz="2000" dirty="0"/>
              <a:t>Director, Division of Geriatric Medicine</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Why should we care?</a:t>
            </a:r>
            <a:endParaRPr lang="en-CA" dirty="0">
              <a:solidFill>
                <a:schemeClr val="tx1">
                  <a:lumMod val="75000"/>
                  <a:lumOff val="25000"/>
                </a:schemeClr>
              </a:solidFill>
            </a:endParaRPr>
          </a:p>
        </p:txBody>
      </p:sp>
      <p:sp>
        <p:nvSpPr>
          <p:cNvPr id="17411" name="Content Placeholder 2"/>
          <p:cNvSpPr>
            <a:spLocks noGrp="1"/>
          </p:cNvSpPr>
          <p:nvPr>
            <p:ph idx="1"/>
          </p:nvPr>
        </p:nvSpPr>
        <p:spPr/>
        <p:txBody>
          <a:bodyPr/>
          <a:lstStyle/>
          <a:p>
            <a:pPr eaLnBrk="1" hangingPunct="1">
              <a:buFont typeface="Arial" charset="0"/>
              <a:buChar char="•"/>
            </a:pPr>
            <a:r>
              <a:rPr lang="en-CA" altLang="en-US" dirty="0" smtClean="0">
                <a:solidFill>
                  <a:schemeClr val="tx1"/>
                </a:solidFill>
                <a:latin typeface="Lucida Sans" pitchFamily="34" charset="0"/>
                <a:ea typeface="Lucida Sans" pitchFamily="34" charset="0"/>
                <a:cs typeface="Lucida Sans" pitchFamily="34" charset="0"/>
              </a:rPr>
              <a:t> </a:t>
            </a:r>
            <a:r>
              <a:rPr lang="en-CA" altLang="en-US" sz="2400" dirty="0" smtClean="0">
                <a:solidFill>
                  <a:schemeClr val="tx1"/>
                </a:solidFill>
                <a:latin typeface="Lucida Sans" pitchFamily="34" charset="0"/>
                <a:ea typeface="Lucida Sans" pitchFamily="34" charset="0"/>
                <a:cs typeface="Lucida Sans" pitchFamily="34" charset="0"/>
              </a:rPr>
              <a:t>Academic clinicians who got mentored reported greater career satisfaction</a:t>
            </a:r>
          </a:p>
          <a:p>
            <a:pPr eaLnBrk="1" hangingPunct="1">
              <a:buFont typeface="Arial" charset="0"/>
              <a:buChar char="•"/>
            </a:pPr>
            <a:r>
              <a:rPr lang="en-CA" altLang="en-US" sz="2400" dirty="0" smtClean="0">
                <a:solidFill>
                  <a:schemeClr val="tx1"/>
                </a:solidFill>
                <a:latin typeface="Lucida Sans" pitchFamily="34" charset="0"/>
                <a:ea typeface="Lucida Sans" pitchFamily="34" charset="0"/>
                <a:cs typeface="Lucida Sans" pitchFamily="34" charset="0"/>
              </a:rPr>
              <a:t> Academic clinicians who were mentored received more research grants</a:t>
            </a:r>
          </a:p>
          <a:p>
            <a:pPr eaLnBrk="1" hangingPunct="1">
              <a:buFont typeface="Arial" charset="0"/>
              <a:buChar char="•"/>
            </a:pPr>
            <a:r>
              <a:rPr lang="en-CA" altLang="en-US" sz="2400" dirty="0" smtClean="0">
                <a:solidFill>
                  <a:schemeClr val="tx1"/>
                </a:solidFill>
                <a:latin typeface="Lucida Sans" pitchFamily="34" charset="0"/>
                <a:ea typeface="Lucida Sans" pitchFamily="34" charset="0"/>
                <a:cs typeface="Lucida Sans" pitchFamily="34" charset="0"/>
              </a:rPr>
              <a:t> Academic clinicians who were mentored reported more protected time for scholarly activities and produced more publications</a:t>
            </a:r>
          </a:p>
          <a:p>
            <a:pPr lvl="2" eaLnBrk="1" hangingPunct="1"/>
            <a:r>
              <a:rPr lang="en-CA" altLang="en-US" sz="1800" dirty="0" err="1" smtClean="0">
                <a:solidFill>
                  <a:schemeClr val="tx1"/>
                </a:solidFill>
              </a:rPr>
              <a:t>Acad</a:t>
            </a:r>
            <a:r>
              <a:rPr lang="en-CA" altLang="en-US" sz="1800" dirty="0" smtClean="0">
                <a:solidFill>
                  <a:schemeClr val="tx1"/>
                </a:solidFill>
              </a:rPr>
              <a:t> Med 2004;79:865-72; </a:t>
            </a:r>
            <a:r>
              <a:rPr lang="en-CA" altLang="en-US" sz="1800" dirty="0" err="1" smtClean="0">
                <a:solidFill>
                  <a:schemeClr val="tx1"/>
                </a:solidFill>
              </a:rPr>
              <a:t>Acad</a:t>
            </a:r>
            <a:r>
              <a:rPr lang="en-CA" altLang="en-US" sz="1800" dirty="0" smtClean="0">
                <a:solidFill>
                  <a:schemeClr val="tx1"/>
                </a:solidFill>
              </a:rPr>
              <a:t> Med. 1998;73:318-323; Am J </a:t>
            </a:r>
            <a:r>
              <a:rPr lang="en-CA" altLang="en-US" sz="1800" dirty="0" err="1" smtClean="0">
                <a:solidFill>
                  <a:schemeClr val="tx1"/>
                </a:solidFill>
              </a:rPr>
              <a:t>Surg</a:t>
            </a:r>
            <a:r>
              <a:rPr lang="en-CA" altLang="en-US" sz="1800" dirty="0" smtClean="0">
                <a:solidFill>
                  <a:schemeClr val="tx1"/>
                </a:solidFill>
              </a:rPr>
              <a:t> 2011;201:260-3; J Gen </a:t>
            </a:r>
            <a:r>
              <a:rPr lang="en-CA" altLang="en-US" sz="1800" dirty="0" err="1" smtClean="0">
                <a:solidFill>
                  <a:schemeClr val="tx1"/>
                </a:solidFill>
              </a:rPr>
              <a:t>Int</a:t>
            </a:r>
            <a:r>
              <a:rPr lang="en-CA" altLang="en-US" sz="1800" dirty="0" smtClean="0">
                <a:solidFill>
                  <a:schemeClr val="tx1"/>
                </a:solidFill>
              </a:rPr>
              <a:t> Med 2007;22:210-4; </a:t>
            </a:r>
            <a:r>
              <a:rPr lang="en-US" altLang="en-US" sz="1800" dirty="0" smtClean="0">
                <a:solidFill>
                  <a:schemeClr val="tx1"/>
                </a:solidFill>
              </a:rPr>
              <a:t>JAMA 2006;296:1103-15</a:t>
            </a:r>
            <a:endParaRPr lang="en-CA" altLang="en-US" sz="1800" dirty="0" smtClean="0">
              <a:solidFill>
                <a:schemeClr val="tx1"/>
              </a:solidFill>
            </a:endParaRPr>
          </a:p>
          <a:p>
            <a:pPr lvl="2" eaLnBrk="1" hangingPunct="1"/>
            <a:endParaRPr lang="en-CA" altLang="en-US" dirty="0" smtClean="0"/>
          </a:p>
          <a:p>
            <a:pPr lvl="2" eaLnBrk="1" hangingPunct="1"/>
            <a:endParaRPr lang="en-CA" altLang="en-US" dirty="0" smtClean="0"/>
          </a:p>
          <a:p>
            <a:pPr eaLnBrk="1" hangingPunct="1"/>
            <a:endParaRPr lang="en-CA" altLang="en-US" dirty="0" smtClean="0"/>
          </a:p>
          <a:p>
            <a:pPr eaLnBrk="1" hangingPunct="1"/>
            <a:endParaRPr lang="en-CA" altLang="en-US" dirty="0" smtClean="0"/>
          </a:p>
          <a:p>
            <a:pPr eaLnBrk="1" hangingPunct="1"/>
            <a:endParaRPr lang="en-CA" altLang="en-US" dirty="0" smtClean="0"/>
          </a:p>
        </p:txBody>
      </p:sp>
    </p:spTree>
    <p:extLst>
      <p:ext uri="{BB962C8B-B14F-4D97-AF65-F5344CB8AC3E}">
        <p14:creationId xmlns:p14="http://schemas.microsoft.com/office/powerpoint/2010/main" val="380448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Why should we care?</a:t>
            </a:r>
            <a:endParaRPr lang="en-CA" dirty="0">
              <a:solidFill>
                <a:schemeClr val="tx1">
                  <a:lumMod val="75000"/>
                  <a:lumOff val="25000"/>
                </a:schemeClr>
              </a:solidFill>
            </a:endParaRPr>
          </a:p>
        </p:txBody>
      </p:sp>
      <p:sp>
        <p:nvSpPr>
          <p:cNvPr id="12291" name="Content Placeholder 2"/>
          <p:cNvSpPr>
            <a:spLocks noGrp="1"/>
          </p:cNvSpPr>
          <p:nvPr>
            <p:ph idx="1"/>
          </p:nvPr>
        </p:nvSpPr>
        <p:spPr/>
        <p:txBody>
          <a:bodyPr rtlCol="0">
            <a:normAutofit/>
          </a:bodyPr>
          <a:lstStyle/>
          <a:p>
            <a:pPr marL="91440" indent="-91440" eaLnBrk="1" fontAlgn="auto" hangingPunct="1">
              <a:buFont typeface="Arial" charset="0"/>
              <a:buChar char="•"/>
              <a:defRPr/>
            </a:pPr>
            <a:r>
              <a:rPr lang="en-CA" altLang="en-US" sz="2400" dirty="0" smtClean="0">
                <a:solidFill>
                  <a:schemeClr val="tx1"/>
                </a:solidFill>
                <a:latin typeface="Lucida Sans" panose="020B0602030504020204" pitchFamily="34" charset="0"/>
                <a:cs typeface="Lucida Sans" panose="020B0602030504020204" pitchFamily="34" charset="0"/>
              </a:rPr>
              <a:t>Academic clinicians who were mentored were promoted more quickly</a:t>
            </a:r>
          </a:p>
          <a:p>
            <a:pPr marL="91440" indent="-91440" eaLnBrk="1" fontAlgn="auto" hangingPunct="1">
              <a:buFont typeface="Arial" charset="0"/>
              <a:buChar char="•"/>
              <a:defRPr/>
            </a:pPr>
            <a:r>
              <a:rPr lang="en-CA" altLang="en-US" sz="2400" dirty="0" smtClean="0">
                <a:solidFill>
                  <a:schemeClr val="tx1"/>
                </a:solidFill>
                <a:latin typeface="Lucida Sans" panose="020B0602030504020204" pitchFamily="34" charset="0"/>
                <a:cs typeface="Lucida Sans" panose="020B0602030504020204" pitchFamily="34" charset="0"/>
              </a:rPr>
              <a:t>Academics who were mentored were more likely to stay at their academic institutions</a:t>
            </a:r>
          </a:p>
          <a:p>
            <a:pPr marL="91440" indent="-91440" eaLnBrk="1" fontAlgn="auto" hangingPunct="1">
              <a:buFont typeface="Arial" charset="0"/>
              <a:buChar char="•"/>
              <a:defRPr/>
            </a:pPr>
            <a:r>
              <a:rPr lang="en-CA" altLang="en-US" sz="2400" u="sng" dirty="0" smtClean="0">
                <a:solidFill>
                  <a:schemeClr val="tx1"/>
                </a:solidFill>
                <a:latin typeface="Lucida Sans" panose="020B0602030504020204" pitchFamily="34" charset="0"/>
                <a:cs typeface="Lucida Sans" panose="020B0602030504020204" pitchFamily="34" charset="0"/>
              </a:rPr>
              <a:t>It impacts mentors as well</a:t>
            </a:r>
          </a:p>
          <a:p>
            <a:pPr marL="0" indent="0" eaLnBrk="1" fontAlgn="auto" hangingPunct="1">
              <a:buFont typeface="Arial" charset="0"/>
              <a:buNone/>
              <a:defRPr/>
            </a:pPr>
            <a:endParaRPr lang="en-CA" altLang="en-US" u="sng" dirty="0" smtClean="0">
              <a:solidFill>
                <a:schemeClr val="tx1"/>
              </a:solidFill>
              <a:latin typeface="Lucida Sans" panose="020B0602030504020204" pitchFamily="34" charset="0"/>
              <a:cs typeface="Lucida Sans" panose="020B0602030504020204" pitchFamily="34" charset="0"/>
            </a:endParaRPr>
          </a:p>
          <a:p>
            <a:pPr marL="384048" lvl="1" indent="-182880" eaLnBrk="1" fontAlgn="auto" hangingPunct="1">
              <a:defRPr/>
            </a:pPr>
            <a:r>
              <a:rPr lang="en-CA" altLang="en-US" sz="2000" dirty="0" smtClean="0">
                <a:solidFill>
                  <a:schemeClr val="tx1"/>
                </a:solidFill>
              </a:rPr>
              <a:t>BMC Med Educ 2011;11:13; Med Teach. 2002;24:550-557; J Obstetr Gynecol Can 2004;26:127-36; JAMA 2006;296;1103-15 </a:t>
            </a:r>
          </a:p>
          <a:p>
            <a:pPr marL="384048" lvl="1" indent="-182880" eaLnBrk="1" fontAlgn="auto" hangingPunct="1">
              <a:defRPr/>
            </a:pPr>
            <a:endParaRPr lang="en-CA" altLang="en-US" sz="2000" u="sng" dirty="0" smtClean="0">
              <a:solidFill>
                <a:schemeClr val="tx1">
                  <a:lumMod val="75000"/>
                  <a:lumOff val="25000"/>
                </a:schemeClr>
              </a:solidFill>
            </a:endParaRPr>
          </a:p>
          <a:p>
            <a:pPr marL="91440" indent="-91440" eaLnBrk="1" fontAlgn="auto" hangingPunct="1">
              <a:buFont typeface="Arial" charset="0"/>
              <a:buChar char="•"/>
              <a:defRPr/>
            </a:pPr>
            <a:endParaRPr lang="en-CA" altLang="en-US" dirty="0" smtClean="0">
              <a:solidFill>
                <a:schemeClr val="tx1">
                  <a:lumMod val="75000"/>
                  <a:lumOff val="25000"/>
                </a:schemeClr>
              </a:solidFill>
            </a:endParaRPr>
          </a:p>
          <a:p>
            <a:pPr marL="91440" indent="-91440" eaLnBrk="1" fontAlgn="auto" hangingPunct="1">
              <a:buFont typeface="Arial" charset="0"/>
              <a:buChar char="•"/>
              <a:defRPr/>
            </a:pPr>
            <a:endParaRPr lang="en-CA" altLang="en-US" dirty="0" smtClean="0">
              <a:solidFill>
                <a:schemeClr val="tx1">
                  <a:lumMod val="75000"/>
                  <a:lumOff val="25000"/>
                </a:schemeClr>
              </a:solidFill>
            </a:endParaRPr>
          </a:p>
          <a:p>
            <a:pPr marL="91440" indent="-91440" eaLnBrk="1" fontAlgn="auto" hangingPunct="1">
              <a:buFont typeface="Arial" charset="0"/>
              <a:buChar char="•"/>
              <a:defRPr/>
            </a:pPr>
            <a:endParaRPr lang="en-CA" altLang="en-US" dirty="0" smtClean="0">
              <a:solidFill>
                <a:schemeClr val="tx1">
                  <a:lumMod val="75000"/>
                  <a:lumOff val="25000"/>
                </a:schemeClr>
              </a:solidFill>
            </a:endParaRPr>
          </a:p>
        </p:txBody>
      </p:sp>
    </p:spTree>
    <p:extLst>
      <p:ext uri="{BB962C8B-B14F-4D97-AF65-F5344CB8AC3E}">
        <p14:creationId xmlns:p14="http://schemas.microsoft.com/office/powerpoint/2010/main" val="203723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Gaps in the evidence</a:t>
            </a:r>
            <a:endParaRPr lang="en-CA" dirty="0">
              <a:solidFill>
                <a:schemeClr val="tx1">
                  <a:lumMod val="75000"/>
                  <a:lumOff val="25000"/>
                </a:schemeClr>
              </a:solidFill>
            </a:endParaRPr>
          </a:p>
        </p:txBody>
      </p:sp>
      <p:sp>
        <p:nvSpPr>
          <p:cNvPr id="19459" name="Content Placeholder 1"/>
          <p:cNvSpPr>
            <a:spLocks noGrp="1"/>
          </p:cNvSpPr>
          <p:nvPr>
            <p:ph idx="1"/>
          </p:nvPr>
        </p:nvSpPr>
        <p:spPr/>
        <p:txBody>
          <a:bodyPr/>
          <a:lstStyle/>
          <a:p>
            <a:pPr eaLnBrk="1" hangingPunct="1">
              <a:buFont typeface="Arial" charset="0"/>
              <a:buChar char="•"/>
            </a:pPr>
            <a:r>
              <a:rPr lang="en-CA" altLang="en-US" sz="3200" smtClean="0">
                <a:solidFill>
                  <a:schemeClr val="tx1"/>
                </a:solidFill>
                <a:latin typeface="Lucida Sans" pitchFamily="34" charset="0"/>
                <a:ea typeface="Lucida Sans" pitchFamily="34" charset="0"/>
                <a:cs typeface="Lucida Sans" pitchFamily="34" charset="0"/>
              </a:rPr>
              <a:t> Study design</a:t>
            </a:r>
          </a:p>
          <a:p>
            <a:pPr eaLnBrk="1" hangingPunct="1">
              <a:buFont typeface="Arial" charset="0"/>
              <a:buChar char="•"/>
            </a:pPr>
            <a:r>
              <a:rPr lang="en-CA" altLang="en-US" sz="3200" smtClean="0">
                <a:solidFill>
                  <a:schemeClr val="tx1"/>
                </a:solidFill>
                <a:latin typeface="Lucida Sans" pitchFamily="34" charset="0"/>
                <a:ea typeface="Lucida Sans" pitchFamily="34" charset="0"/>
                <a:cs typeface="Lucida Sans" pitchFamily="34" charset="0"/>
              </a:rPr>
              <a:t> Single institution</a:t>
            </a:r>
          </a:p>
          <a:p>
            <a:pPr eaLnBrk="1" hangingPunct="1">
              <a:buFont typeface="Arial" charset="0"/>
              <a:buChar char="•"/>
            </a:pPr>
            <a:r>
              <a:rPr lang="en-CA" altLang="en-US" sz="3200" smtClean="0">
                <a:solidFill>
                  <a:schemeClr val="tx1"/>
                </a:solidFill>
                <a:latin typeface="Lucida Sans" pitchFamily="34" charset="0"/>
                <a:ea typeface="Lucida Sans" pitchFamily="34" charset="0"/>
                <a:cs typeface="Lucida Sans" pitchFamily="34" charset="0"/>
              </a:rPr>
              <a:t> Short follow up</a:t>
            </a:r>
          </a:p>
        </p:txBody>
      </p:sp>
    </p:spTree>
    <p:extLst>
      <p:ext uri="{BB962C8B-B14F-4D97-AF65-F5344CB8AC3E}">
        <p14:creationId xmlns:p14="http://schemas.microsoft.com/office/powerpoint/2010/main" val="3930054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How should the relationship be structured?</a:t>
            </a:r>
            <a:endParaRPr lang="en-CA" dirty="0">
              <a:solidFill>
                <a:schemeClr val="tx1">
                  <a:lumMod val="75000"/>
                  <a:lumOff val="25000"/>
                </a:schemeClr>
              </a:solidFill>
            </a:endParaRPr>
          </a:p>
        </p:txBody>
      </p:sp>
      <p:sp>
        <p:nvSpPr>
          <p:cNvPr id="20483" name="Content Placeholder 1"/>
          <p:cNvSpPr>
            <a:spLocks noGrp="1"/>
          </p:cNvSpPr>
          <p:nvPr>
            <p:ph idx="1"/>
          </p:nvPr>
        </p:nvSpPr>
        <p:spPr/>
        <p:txBody>
          <a:bodyPr/>
          <a:lstStyle/>
          <a:p>
            <a:pPr marL="55562" indent="0" eaLnBrk="1" hangingPunct="1">
              <a:buNone/>
            </a:pPr>
            <a:r>
              <a:rPr lang="en-CA" altLang="en-US" sz="3200" dirty="0" smtClean="0">
                <a:solidFill>
                  <a:schemeClr val="tx1"/>
                </a:solidFill>
                <a:latin typeface="Lucida Sans" pitchFamily="34" charset="0"/>
                <a:ea typeface="Lucida Sans" pitchFamily="34" charset="0"/>
                <a:cs typeface="Lucida Sans" pitchFamily="34" charset="0"/>
              </a:rPr>
              <a:t> </a:t>
            </a:r>
            <a:endParaRPr lang="en-CA" altLang="en-US" sz="3200" dirty="0" smtClean="0">
              <a:solidFill>
                <a:schemeClr val="tx1"/>
              </a:solidFill>
              <a:latin typeface="Lucida Sans" pitchFamily="34" charset="0"/>
              <a:ea typeface="Lucida Sans" pitchFamily="34" charset="0"/>
              <a:cs typeface="Lucida Sans" pitchFamily="34" charset="0"/>
            </a:endParaRPr>
          </a:p>
          <a:p>
            <a:pPr eaLnBrk="1" hangingPunct="1">
              <a:buFont typeface="Arial" charset="0"/>
              <a:buChar char="•"/>
            </a:pPr>
            <a:endParaRPr lang="en-CA" altLang="en-US" dirty="0">
              <a:solidFill>
                <a:schemeClr val="tx1"/>
              </a:solidFill>
              <a:latin typeface="Lucida Sans" pitchFamily="34" charset="0"/>
              <a:ea typeface="Lucida Sans" pitchFamily="34" charset="0"/>
              <a:cs typeface="Lucida Sans" pitchFamily="34" charset="0"/>
            </a:endParaRPr>
          </a:p>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Dyad </a:t>
            </a:r>
            <a:r>
              <a:rPr lang="en-CA" altLang="en-US" sz="3200" dirty="0" smtClean="0">
                <a:solidFill>
                  <a:schemeClr val="tx1"/>
                </a:solidFill>
                <a:latin typeface="Lucida Sans" pitchFamily="34" charset="0"/>
                <a:ea typeface="Lucida Sans" pitchFamily="34" charset="0"/>
                <a:cs typeface="Lucida Sans" pitchFamily="34" charset="0"/>
              </a:rPr>
              <a:t>versus team?</a:t>
            </a:r>
          </a:p>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Mentorship at a distance?</a:t>
            </a:r>
          </a:p>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Gender/ethnicity/race matching?</a:t>
            </a:r>
          </a:p>
          <a:p>
            <a:pPr lvl="2" eaLnBrk="1" hangingPunct="1"/>
            <a:r>
              <a:rPr lang="en-CA" altLang="en-US" sz="1800" dirty="0" err="1" smtClean="0">
                <a:solidFill>
                  <a:schemeClr val="tx1"/>
                </a:solidFill>
              </a:rPr>
              <a:t>Acad</a:t>
            </a:r>
            <a:r>
              <a:rPr lang="en-CA" altLang="en-US" sz="1800" dirty="0" smtClean="0">
                <a:solidFill>
                  <a:schemeClr val="tx1"/>
                </a:solidFill>
              </a:rPr>
              <a:t> Med. 2009;84:135–9; J Gen </a:t>
            </a:r>
            <a:r>
              <a:rPr lang="en-CA" altLang="en-US" sz="1800" dirty="0" err="1" smtClean="0">
                <a:solidFill>
                  <a:schemeClr val="tx1"/>
                </a:solidFill>
              </a:rPr>
              <a:t>Int</a:t>
            </a:r>
            <a:r>
              <a:rPr lang="en-CA" altLang="en-US" sz="1800" dirty="0" smtClean="0">
                <a:solidFill>
                  <a:schemeClr val="tx1"/>
                </a:solidFill>
              </a:rPr>
              <a:t> Med 2010;25:72-8; </a:t>
            </a:r>
            <a:r>
              <a:rPr lang="en-CA" altLang="en-US" sz="1800" dirty="0" err="1" smtClean="0">
                <a:solidFill>
                  <a:schemeClr val="tx1"/>
                </a:solidFill>
              </a:rPr>
              <a:t>Acad</a:t>
            </a:r>
            <a:r>
              <a:rPr lang="en-CA" altLang="en-US" sz="1800" dirty="0" smtClean="0">
                <a:solidFill>
                  <a:schemeClr val="tx1"/>
                </a:solidFill>
              </a:rPr>
              <a:t> Med 2013 </a:t>
            </a:r>
            <a:r>
              <a:rPr lang="en-CA" altLang="en-US" sz="1800" dirty="0" err="1" smtClean="0">
                <a:solidFill>
                  <a:schemeClr val="tx1"/>
                </a:solidFill>
              </a:rPr>
              <a:t>doi</a:t>
            </a:r>
            <a:r>
              <a:rPr lang="en-CA" altLang="en-US" sz="1800" dirty="0" smtClean="0">
                <a:solidFill>
                  <a:schemeClr val="tx1"/>
                </a:solidFill>
              </a:rPr>
              <a:t>: 10.1097</a:t>
            </a:r>
          </a:p>
        </p:txBody>
      </p:sp>
    </p:spTree>
    <p:extLst>
      <p:ext uri="{BB962C8B-B14F-4D97-AF65-F5344CB8AC3E}">
        <p14:creationId xmlns:p14="http://schemas.microsoft.com/office/powerpoint/2010/main" val="1368542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How can we find a mentor?</a:t>
            </a:r>
            <a:endParaRPr lang="en-CA" dirty="0">
              <a:solidFill>
                <a:schemeClr val="tx1">
                  <a:lumMod val="75000"/>
                  <a:lumOff val="25000"/>
                </a:schemeClr>
              </a:solidFill>
            </a:endParaRPr>
          </a:p>
        </p:txBody>
      </p:sp>
      <p:sp>
        <p:nvSpPr>
          <p:cNvPr id="21507" name="Content Placeholder 1"/>
          <p:cNvSpPr>
            <a:spLocks noGrp="1"/>
          </p:cNvSpPr>
          <p:nvPr>
            <p:ph idx="1"/>
          </p:nvPr>
        </p:nvSpPr>
        <p:spPr/>
        <p:txBody>
          <a:bodyPr/>
          <a:lstStyle/>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Self-identified versus assigned</a:t>
            </a:r>
          </a:p>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Interview other mentees</a:t>
            </a:r>
          </a:p>
          <a:p>
            <a:pPr eaLnBrk="1" hangingPunct="1">
              <a:buFont typeface="Arial" charset="0"/>
              <a:buChar char="•"/>
            </a:pPr>
            <a:r>
              <a:rPr lang="en-CA" altLang="en-US" sz="3200" dirty="0" smtClean="0">
                <a:solidFill>
                  <a:schemeClr val="tx1"/>
                </a:solidFill>
                <a:latin typeface="Lucida Sans" pitchFamily="34" charset="0"/>
                <a:ea typeface="Lucida Sans" pitchFamily="34" charset="0"/>
                <a:cs typeface="Lucida Sans" pitchFamily="34" charset="0"/>
              </a:rPr>
              <a:t> Networking events</a:t>
            </a:r>
          </a:p>
          <a:p>
            <a:pPr lvl="2" eaLnBrk="1" hangingPunct="1"/>
            <a:r>
              <a:rPr lang="en-CA" altLang="en-US" sz="2000" dirty="0" err="1" smtClean="0">
                <a:solidFill>
                  <a:schemeClr val="tx1"/>
                </a:solidFill>
              </a:rPr>
              <a:t>Acad</a:t>
            </a:r>
            <a:r>
              <a:rPr lang="en-CA" altLang="en-US" sz="2000" dirty="0" smtClean="0">
                <a:solidFill>
                  <a:schemeClr val="tx1"/>
                </a:solidFill>
              </a:rPr>
              <a:t> Med. 2009;84:135–9; J Gen </a:t>
            </a:r>
            <a:r>
              <a:rPr lang="en-CA" altLang="en-US" sz="2000" dirty="0" err="1" smtClean="0">
                <a:solidFill>
                  <a:schemeClr val="tx1"/>
                </a:solidFill>
              </a:rPr>
              <a:t>Int</a:t>
            </a:r>
            <a:r>
              <a:rPr lang="en-CA" altLang="en-US" sz="2000" dirty="0" smtClean="0">
                <a:solidFill>
                  <a:schemeClr val="tx1"/>
                </a:solidFill>
              </a:rPr>
              <a:t> Med 2010;25:72-8</a:t>
            </a:r>
          </a:p>
          <a:p>
            <a:pPr lvl="1" eaLnBrk="1" hangingPunct="1"/>
            <a:endParaRPr lang="en-CA" altLang="en-US" dirty="0" smtClean="0"/>
          </a:p>
          <a:p>
            <a:pPr eaLnBrk="1" hangingPunct="1"/>
            <a:endParaRPr lang="en-CA" altLang="en-US" dirty="0" smtClean="0"/>
          </a:p>
        </p:txBody>
      </p:sp>
    </p:spTree>
    <p:extLst>
      <p:ext uri="{BB962C8B-B14F-4D97-AF65-F5344CB8AC3E}">
        <p14:creationId xmlns:p14="http://schemas.microsoft.com/office/powerpoint/2010/main" val="387323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Should these people be mentors?</a:t>
            </a:r>
            <a:endParaRPr lang="en-CA" dirty="0">
              <a:solidFill>
                <a:schemeClr val="tx1">
                  <a:lumMod val="75000"/>
                  <a:lumOff val="25000"/>
                </a:schemeClr>
              </a:solidFill>
            </a:endParaRPr>
          </a:p>
        </p:txBody>
      </p:sp>
      <p:sp>
        <p:nvSpPr>
          <p:cNvPr id="2" name="Content Placeholder 1"/>
          <p:cNvSpPr>
            <a:spLocks noGrp="1"/>
          </p:cNvSpPr>
          <p:nvPr>
            <p:ph idx="1"/>
          </p:nvPr>
        </p:nvSpPr>
        <p:spPr/>
        <p:txBody>
          <a:bodyPr rtlCol="0">
            <a:normAutofit/>
          </a:bodyPr>
          <a:lstStyle/>
          <a:p>
            <a:pPr marL="566928" indent="-457200" eaLnBrk="1" fontAlgn="auto" hangingPunct="1">
              <a:spcAft>
                <a:spcPts val="0"/>
              </a:spcAft>
              <a:buFont typeface="Arial" panose="020B0604020202020204" pitchFamily="34" charset="0"/>
              <a:buChar char="•"/>
              <a:defRPr/>
            </a:pPr>
            <a:r>
              <a:rPr lang="en-CA" sz="3200" dirty="0" smtClean="0">
                <a:solidFill>
                  <a:schemeClr val="tx1"/>
                </a:solidFill>
                <a:latin typeface="Lucida Sans" panose="020B0602030504020204" pitchFamily="34" charset="0"/>
                <a:cs typeface="Lucida Sans" panose="020B0602030504020204" pitchFamily="34" charset="0"/>
              </a:rPr>
              <a:t>Someone we’re dependent on for resources</a:t>
            </a:r>
          </a:p>
          <a:p>
            <a:pPr marL="566928" indent="-457200" eaLnBrk="1" fontAlgn="auto" hangingPunct="1">
              <a:spcAft>
                <a:spcPts val="0"/>
              </a:spcAft>
              <a:buFont typeface="Arial" panose="020B0604020202020204" pitchFamily="34" charset="0"/>
              <a:buChar char="•"/>
              <a:defRPr/>
            </a:pPr>
            <a:r>
              <a:rPr lang="en-CA" sz="3200" dirty="0" smtClean="0">
                <a:solidFill>
                  <a:schemeClr val="tx1"/>
                </a:solidFill>
                <a:latin typeface="Lucida Sans" panose="020B0602030504020204" pitchFamily="34" charset="0"/>
                <a:cs typeface="Lucida Sans" panose="020B0602030504020204" pitchFamily="34" charset="0"/>
              </a:rPr>
              <a:t>Our PhD supervisor</a:t>
            </a:r>
          </a:p>
          <a:p>
            <a:pPr marL="566928" indent="-457200" eaLnBrk="1" fontAlgn="auto" hangingPunct="1">
              <a:spcAft>
                <a:spcPts val="0"/>
              </a:spcAft>
              <a:buFont typeface="Arial" panose="020B0604020202020204" pitchFamily="34" charset="0"/>
              <a:buChar char="•"/>
              <a:defRPr/>
            </a:pPr>
            <a:r>
              <a:rPr lang="en-CA" sz="3200" dirty="0" smtClean="0">
                <a:solidFill>
                  <a:schemeClr val="tx1"/>
                </a:solidFill>
                <a:latin typeface="Lucida Sans" panose="020B0602030504020204" pitchFamily="34" charset="0"/>
                <a:cs typeface="Lucida Sans" panose="020B0602030504020204" pitchFamily="34" charset="0"/>
              </a:rPr>
              <a:t>Junior faculty member?</a:t>
            </a:r>
          </a:p>
          <a:p>
            <a:pPr marL="566928" indent="-457200" eaLnBrk="1" fontAlgn="auto" hangingPunct="1">
              <a:spcAft>
                <a:spcPts val="0"/>
              </a:spcAft>
              <a:buFont typeface="Arial" panose="020B0604020202020204" pitchFamily="34" charset="0"/>
              <a:buChar char="•"/>
              <a:defRPr/>
            </a:pPr>
            <a:r>
              <a:rPr lang="en-CA" sz="3200" dirty="0" smtClean="0">
                <a:solidFill>
                  <a:schemeClr val="tx1"/>
                </a:solidFill>
                <a:latin typeface="Lucida Sans" panose="020B0602030504020204" pitchFamily="34" charset="0"/>
                <a:cs typeface="Lucida Sans" panose="020B0602030504020204" pitchFamily="34" charset="0"/>
              </a:rPr>
              <a:t>Peers?</a:t>
            </a:r>
          </a:p>
          <a:p>
            <a:pPr marL="916686" lvl="2" indent="-285750" eaLnBrk="1" fontAlgn="auto" hangingPunct="1">
              <a:spcAft>
                <a:spcPts val="0"/>
              </a:spcAft>
              <a:defRPr/>
            </a:pPr>
            <a:r>
              <a:rPr lang="en-CA" sz="2000" dirty="0" smtClean="0">
                <a:solidFill>
                  <a:schemeClr val="tx1"/>
                </a:solidFill>
              </a:rPr>
              <a:t>J </a:t>
            </a:r>
            <a:r>
              <a:rPr lang="en-CA" sz="2000" dirty="0">
                <a:solidFill>
                  <a:schemeClr val="tx1"/>
                </a:solidFill>
              </a:rPr>
              <a:t>Gen Int Med 2010;25:72-8</a:t>
            </a:r>
          </a:p>
          <a:p>
            <a:pPr marL="630936" lvl="2" indent="0" eaLnBrk="1" fontAlgn="auto" hangingPunct="1">
              <a:spcAft>
                <a:spcPts val="0"/>
              </a:spcAft>
              <a:buFont typeface="Wingdings 2"/>
              <a:buNone/>
              <a:defRPr/>
            </a:pPr>
            <a:endParaRPr lang="en-CA" dirty="0" smtClean="0">
              <a:solidFill>
                <a:schemeClr val="tx1">
                  <a:lumMod val="50000"/>
                  <a:lumOff val="50000"/>
                </a:schemeClr>
              </a:solidFill>
            </a:endParaRPr>
          </a:p>
          <a:p>
            <a:pPr marL="365760" indent="-256032" eaLnBrk="1" fontAlgn="auto" hangingPunct="1">
              <a:spcAft>
                <a:spcPts val="0"/>
              </a:spcAft>
              <a:buFont typeface="Wingdings 3"/>
              <a:buChar char=""/>
              <a:defRPr/>
            </a:pPr>
            <a:endParaRPr lang="en-CA" dirty="0">
              <a:solidFill>
                <a:schemeClr val="tx1">
                  <a:lumMod val="50000"/>
                  <a:lumOff val="50000"/>
                </a:schemeClr>
              </a:solidFill>
            </a:endParaRPr>
          </a:p>
        </p:txBody>
      </p:sp>
    </p:spTree>
    <p:extLst>
      <p:ext uri="{BB962C8B-B14F-4D97-AF65-F5344CB8AC3E}">
        <p14:creationId xmlns:p14="http://schemas.microsoft.com/office/powerpoint/2010/main" val="243893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fontAlgn="auto" hangingPunct="1">
              <a:spcAft>
                <a:spcPts val="0"/>
              </a:spcAft>
              <a:defRPr/>
            </a:pPr>
            <a:r>
              <a:rPr lang="en-US" altLang="en-US" sz="4000" dirty="0" smtClean="0">
                <a:solidFill>
                  <a:schemeClr val="tx1">
                    <a:lumMod val="75000"/>
                    <a:lumOff val="25000"/>
                  </a:schemeClr>
                </a:solidFill>
              </a:rPr>
              <a:t>What are characteristics of effective mentors and mentees? </a:t>
            </a:r>
          </a:p>
        </p:txBody>
      </p:sp>
      <p:sp>
        <p:nvSpPr>
          <p:cNvPr id="60419" name="Rectangle 3"/>
          <p:cNvSpPr>
            <a:spLocks noGrp="1" noChangeArrowheads="1"/>
          </p:cNvSpPr>
          <p:nvPr>
            <p:ph idx="1"/>
          </p:nvPr>
        </p:nvSpPr>
        <p:spPr>
          <a:extLst/>
        </p:spPr>
        <p:txBody>
          <a:bodyPr rtlCol="0">
            <a:normAutofit/>
          </a:bodyPr>
          <a:lstStyle/>
          <a:p>
            <a:pPr marL="566928" indent="-457200" eaLnBrk="1" fontAlgn="auto" hangingPunct="1">
              <a:spcAft>
                <a:spcPts val="0"/>
              </a:spcAft>
              <a:defRPr/>
            </a:pPr>
            <a:endParaRPr lang="en-US" sz="2800" dirty="0" smtClean="0">
              <a:solidFill>
                <a:schemeClr val="tx1"/>
              </a:solidFill>
              <a:latin typeface="Lucida Sans" panose="020B0602030504020204" pitchFamily="34" charset="0"/>
              <a:cs typeface="Lucida Sans" panose="020B0602030504020204" pitchFamily="34" charset="0"/>
            </a:endParaRPr>
          </a:p>
          <a:p>
            <a:pPr marL="566928" indent="-457200" eaLnBrk="1" fontAlgn="auto" hangingPunct="1">
              <a:spcAft>
                <a:spcPts val="0"/>
              </a:spcAft>
              <a:defRPr/>
            </a:pPr>
            <a:r>
              <a:rPr lang="en-US" sz="2800" dirty="0" smtClean="0">
                <a:solidFill>
                  <a:schemeClr val="tx1"/>
                </a:solidFill>
                <a:latin typeface="Lucida Sans" panose="020B0602030504020204" pitchFamily="34" charset="0"/>
                <a:cs typeface="Lucida Sans" panose="020B0602030504020204" pitchFamily="34" charset="0"/>
              </a:rPr>
              <a:t>4 </a:t>
            </a:r>
            <a:r>
              <a:rPr lang="en-US" sz="2800" dirty="0" smtClean="0">
                <a:solidFill>
                  <a:schemeClr val="tx1"/>
                </a:solidFill>
                <a:latin typeface="Lucida Sans" panose="020B0602030504020204" pitchFamily="34" charset="0"/>
                <a:cs typeface="Lucida Sans" panose="020B0602030504020204" pitchFamily="34" charset="0"/>
              </a:rPr>
              <a:t>studies explored mentees</a:t>
            </a:r>
          </a:p>
          <a:p>
            <a:pPr marL="621792" lvl="1" indent="-182880" eaLnBrk="1" fontAlgn="auto" hangingPunct="1">
              <a:spcBef>
                <a:spcPts val="324"/>
              </a:spcBef>
              <a:spcAft>
                <a:spcPts val="0"/>
              </a:spcAft>
              <a:buFont typeface="Verdana"/>
              <a:buChar char="◦"/>
              <a:defRPr/>
            </a:pPr>
            <a:r>
              <a:rPr lang="en-US" sz="2400" dirty="0" smtClean="0">
                <a:solidFill>
                  <a:schemeClr val="tx1"/>
                </a:solidFill>
                <a:latin typeface="Lucida Sans" panose="020B0602030504020204" pitchFamily="34" charset="0"/>
                <a:cs typeface="Lucida Sans" panose="020B0602030504020204" pitchFamily="34" charset="0"/>
              </a:rPr>
              <a:t>Mentees should be in the ‘driver’s seat’</a:t>
            </a:r>
          </a:p>
          <a:p>
            <a:pPr marL="621792" lvl="1" indent="-182880" eaLnBrk="1" fontAlgn="auto" hangingPunct="1">
              <a:spcBef>
                <a:spcPts val="324"/>
              </a:spcBef>
              <a:spcAft>
                <a:spcPts val="0"/>
              </a:spcAft>
              <a:buFont typeface="Verdana"/>
              <a:buChar char="◦"/>
              <a:defRPr/>
            </a:pPr>
            <a:r>
              <a:rPr lang="en-US" sz="2400" dirty="0" smtClean="0">
                <a:solidFill>
                  <a:schemeClr val="tx1"/>
                </a:solidFill>
                <a:latin typeface="Lucida Sans" panose="020B0602030504020204" pitchFamily="34" charset="0"/>
                <a:cs typeface="Lucida Sans" panose="020B0602030504020204" pitchFamily="34" charset="0"/>
              </a:rPr>
              <a:t>Respectful, organised, committed</a:t>
            </a:r>
          </a:p>
          <a:p>
            <a:pPr marL="566928" indent="-457200" eaLnBrk="1" fontAlgn="auto" hangingPunct="1">
              <a:spcAft>
                <a:spcPts val="0"/>
              </a:spcAft>
              <a:defRPr/>
            </a:pPr>
            <a:r>
              <a:rPr lang="en-US" sz="2800" dirty="0" smtClean="0">
                <a:solidFill>
                  <a:schemeClr val="tx1"/>
                </a:solidFill>
                <a:latin typeface="Lucida Sans" panose="020B0602030504020204" pitchFamily="34" charset="0"/>
                <a:cs typeface="Lucida Sans" panose="020B0602030504020204" pitchFamily="34" charset="0"/>
              </a:rPr>
              <a:t>6 studies explored mentors</a:t>
            </a:r>
          </a:p>
          <a:p>
            <a:pPr marL="621792" lvl="1" indent="-182880" eaLnBrk="1" fontAlgn="auto" hangingPunct="1">
              <a:spcBef>
                <a:spcPts val="324"/>
              </a:spcBef>
              <a:spcAft>
                <a:spcPts val="0"/>
              </a:spcAft>
              <a:buFont typeface="Verdana"/>
              <a:buChar char="◦"/>
              <a:defRPr/>
            </a:pPr>
            <a:r>
              <a:rPr lang="en-US" sz="2400" dirty="0" smtClean="0">
                <a:solidFill>
                  <a:schemeClr val="tx1"/>
                </a:solidFill>
                <a:latin typeface="Lucida Sans" panose="020B0602030504020204" pitchFamily="34" charset="0"/>
                <a:cs typeface="Lucida Sans" panose="020B0602030504020204" pitchFamily="34" charset="0"/>
              </a:rPr>
              <a:t>Personal: altruistic, understanding, honest, nonjudgmental, active listener, motivator</a:t>
            </a:r>
          </a:p>
          <a:p>
            <a:pPr marL="621792" lvl="1" indent="-182880" eaLnBrk="1" fontAlgn="auto" hangingPunct="1">
              <a:spcBef>
                <a:spcPts val="324"/>
              </a:spcBef>
              <a:spcAft>
                <a:spcPts val="0"/>
              </a:spcAft>
              <a:buFont typeface="Verdana"/>
              <a:buChar char="◦"/>
              <a:defRPr/>
            </a:pPr>
            <a:r>
              <a:rPr lang="en-US" sz="2400" dirty="0" smtClean="0">
                <a:solidFill>
                  <a:schemeClr val="tx1"/>
                </a:solidFill>
                <a:latin typeface="Lucida Sans" panose="020B0602030504020204" pitchFamily="34" charset="0"/>
                <a:cs typeface="Lucida Sans" panose="020B0602030504020204" pitchFamily="34" charset="0"/>
              </a:rPr>
              <a:t>Relational:  accessible, sincere, compatible</a:t>
            </a:r>
          </a:p>
          <a:p>
            <a:pPr marL="621792" lvl="1" indent="-182880" eaLnBrk="1" fontAlgn="auto" hangingPunct="1">
              <a:spcBef>
                <a:spcPts val="324"/>
              </a:spcBef>
              <a:spcAft>
                <a:spcPts val="0"/>
              </a:spcAft>
              <a:buFont typeface="Verdana"/>
              <a:buChar char="◦"/>
              <a:defRPr/>
            </a:pPr>
            <a:r>
              <a:rPr lang="en-US" sz="2400" dirty="0" smtClean="0">
                <a:solidFill>
                  <a:schemeClr val="tx1"/>
                </a:solidFill>
                <a:latin typeface="Lucida Sans" panose="020B0602030504020204" pitchFamily="34" charset="0"/>
                <a:cs typeface="Lucida Sans" panose="020B0602030504020204" pitchFamily="34" charset="0"/>
              </a:rPr>
              <a:t>Professional:  knowledgeable and experienced</a:t>
            </a:r>
          </a:p>
          <a:p>
            <a:pPr marL="859536" lvl="2" indent="-182880" eaLnBrk="1" fontAlgn="auto" hangingPunct="1">
              <a:spcAft>
                <a:spcPts val="0"/>
              </a:spcAft>
              <a:buFont typeface="Wingdings 2"/>
              <a:buChar char=""/>
              <a:defRPr/>
            </a:pPr>
            <a:r>
              <a:rPr lang="en-CA" sz="2000" dirty="0">
                <a:solidFill>
                  <a:schemeClr val="tx1"/>
                </a:solidFill>
              </a:rPr>
              <a:t>J Gen Int Med 2010;25:72-8</a:t>
            </a:r>
          </a:p>
          <a:p>
            <a:pPr marL="630936" lvl="2" indent="0" eaLnBrk="1" fontAlgn="auto" hangingPunct="1">
              <a:spcAft>
                <a:spcPts val="0"/>
              </a:spcAft>
              <a:buFont typeface="Wingdings 2"/>
              <a:buNone/>
              <a:defRPr/>
            </a:pPr>
            <a:endParaRPr lang="en-US" sz="2200" dirty="0" smtClean="0">
              <a:solidFill>
                <a:schemeClr val="tx1">
                  <a:lumMod val="50000"/>
                  <a:lumOff val="50000"/>
                </a:schemeClr>
              </a:solidFill>
            </a:endParaRPr>
          </a:p>
          <a:p>
            <a:pPr marL="365760" indent="-256032" eaLnBrk="1" fontAlgn="auto" hangingPunct="1">
              <a:spcAft>
                <a:spcPts val="0"/>
              </a:spcAft>
              <a:buFont typeface="Wingdings 3"/>
              <a:buChar char=""/>
              <a:defRPr/>
            </a:pPr>
            <a:endParaRPr lang="en-US" sz="2800" dirty="0" smtClean="0">
              <a:solidFill>
                <a:schemeClr val="tx1">
                  <a:lumMod val="50000"/>
                  <a:lumOff val="50000"/>
                </a:schemeClr>
              </a:solidFill>
            </a:endParaRPr>
          </a:p>
        </p:txBody>
      </p:sp>
    </p:spTree>
    <p:extLst>
      <p:ext uri="{BB962C8B-B14F-4D97-AF65-F5344CB8AC3E}">
        <p14:creationId xmlns:p14="http://schemas.microsoft.com/office/powerpoint/2010/main" val="3208697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fontAlgn="auto" hangingPunct="1">
              <a:spcAft>
                <a:spcPts val="0"/>
              </a:spcAft>
              <a:defRPr/>
            </a:pPr>
            <a:r>
              <a:rPr lang="en-US" altLang="en-US" dirty="0" smtClean="0">
                <a:solidFill>
                  <a:schemeClr val="tx1">
                    <a:lumMod val="75000"/>
                    <a:lumOff val="25000"/>
                  </a:schemeClr>
                </a:solidFill>
              </a:rPr>
              <a:t>What are the actions of an effective mentor?</a:t>
            </a:r>
          </a:p>
        </p:txBody>
      </p:sp>
      <p:sp>
        <p:nvSpPr>
          <p:cNvPr id="61443" name="Rectangle 3"/>
          <p:cNvSpPr>
            <a:spLocks noGrp="1" noChangeArrowheads="1"/>
          </p:cNvSpPr>
          <p:nvPr>
            <p:ph idx="1"/>
          </p:nvPr>
        </p:nvSpPr>
        <p:spPr>
          <a:extLst/>
        </p:spPr>
        <p:txBody>
          <a:bodyPr rtlCol="0">
            <a:normAutofit fontScale="92500" lnSpcReduction="10000"/>
          </a:bodyPr>
          <a:lstStyle/>
          <a:p>
            <a:pPr marL="452628" indent="-91440" eaLnBrk="1" fontAlgn="auto" hangingPunct="1">
              <a:spcAft>
                <a:spcPts val="0"/>
              </a:spcAft>
              <a:defRPr/>
            </a:pPr>
            <a:endParaRPr lang="en-US" dirty="0" smtClean="0">
              <a:solidFill>
                <a:schemeClr val="tx1"/>
              </a:solidFill>
              <a:latin typeface="Lucida Sans" panose="020B0602030504020204" pitchFamily="34" charset="0"/>
              <a:cs typeface="Lucida Sans" panose="020B0602030504020204" pitchFamily="34" charset="0"/>
            </a:endParaRPr>
          </a:p>
          <a:p>
            <a:pPr marL="452628" indent="-91440" eaLnBrk="1" fontAlgn="auto" hangingPunct="1">
              <a:spcAft>
                <a:spcPts val="0"/>
              </a:spcAft>
              <a:defRPr/>
            </a:pPr>
            <a:r>
              <a:rPr lang="en-US" dirty="0" smtClean="0">
                <a:solidFill>
                  <a:schemeClr val="tx1"/>
                </a:solidFill>
                <a:latin typeface="Lucida Sans" panose="020B0602030504020204" pitchFamily="34" charset="0"/>
                <a:cs typeface="Lucida Sans" panose="020B0602030504020204" pitchFamily="34" charset="0"/>
              </a:rPr>
              <a:t>Personal</a:t>
            </a:r>
            <a:endParaRPr lang="en-US" dirty="0" smtClean="0">
              <a:solidFill>
                <a:schemeClr val="tx1"/>
              </a:solidFill>
              <a:latin typeface="Lucida Sans" panose="020B0602030504020204" pitchFamily="34" charset="0"/>
              <a:cs typeface="Lucida Sans" panose="020B0602030504020204" pitchFamily="34" charset="0"/>
            </a:endParaRP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Providing moral support</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Addressing private/personal issues</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Goal setting/vision building</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Role modeling</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Developing skills</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Career monitoring</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Navigating the institution</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Connecting/networking</a:t>
            </a:r>
          </a:p>
          <a:p>
            <a:pPr marL="452628" indent="-91440" eaLnBrk="1" fontAlgn="auto" hangingPunct="1">
              <a:spcAft>
                <a:spcPts val="0"/>
              </a:spcAft>
              <a:defRPr/>
            </a:pPr>
            <a:r>
              <a:rPr lang="en-US" dirty="0" smtClean="0">
                <a:solidFill>
                  <a:schemeClr val="tx1"/>
                </a:solidFill>
                <a:latin typeface="Lucida Sans" panose="020B0602030504020204" pitchFamily="34" charset="0"/>
                <a:cs typeface="Lucida Sans" panose="020B0602030504020204" pitchFamily="34" charset="0"/>
              </a:rPr>
              <a:t>Institutional</a:t>
            </a:r>
          </a:p>
          <a:p>
            <a:pPr marL="678942" lvl="1" indent="-342900" eaLnBrk="1" fontAlgn="auto" hangingPunct="1">
              <a:spcBef>
                <a:spcPts val="324"/>
              </a:spcBef>
              <a:spcAft>
                <a:spcPts val="0"/>
              </a:spcAft>
              <a:buFont typeface="Courier New" panose="02070309020205020404" pitchFamily="49" charset="0"/>
              <a:buChar char="o"/>
              <a:defRPr/>
            </a:pPr>
            <a:r>
              <a:rPr lang="en-US" sz="2000" dirty="0" smtClean="0">
                <a:solidFill>
                  <a:schemeClr val="tx1"/>
                </a:solidFill>
                <a:latin typeface="Lucida Sans" panose="020B0602030504020204" pitchFamily="34" charset="0"/>
                <a:cs typeface="Lucida Sans" panose="020B0602030504020204" pitchFamily="34" charset="0"/>
              </a:rPr>
              <a:t>Protection and advocacy</a:t>
            </a:r>
          </a:p>
          <a:p>
            <a:pPr marL="859536" lvl="2" indent="-182880" eaLnBrk="1" fontAlgn="auto" hangingPunct="1">
              <a:spcAft>
                <a:spcPts val="0"/>
              </a:spcAft>
              <a:buFont typeface="Wingdings 2"/>
              <a:buChar char=""/>
              <a:defRPr/>
            </a:pPr>
            <a:r>
              <a:rPr lang="en-CA" sz="1800" dirty="0">
                <a:solidFill>
                  <a:schemeClr val="tx1"/>
                </a:solidFill>
              </a:rPr>
              <a:t>J Gen Int Med 2010;25:72-8</a:t>
            </a:r>
          </a:p>
          <a:p>
            <a:pPr marL="630936" lvl="2" indent="0" eaLnBrk="1" fontAlgn="auto" hangingPunct="1">
              <a:spcAft>
                <a:spcPts val="0"/>
              </a:spcAft>
              <a:buFont typeface="Wingdings 2"/>
              <a:buNone/>
              <a:defRPr/>
            </a:pPr>
            <a:endParaRPr lang="en-US" sz="1800" dirty="0" smtClean="0">
              <a:solidFill>
                <a:schemeClr val="tx1">
                  <a:lumMod val="50000"/>
                  <a:lumOff val="50000"/>
                </a:schemeClr>
              </a:solidFill>
            </a:endParaRPr>
          </a:p>
        </p:txBody>
      </p:sp>
    </p:spTree>
    <p:extLst>
      <p:ext uri="{BB962C8B-B14F-4D97-AF65-F5344CB8AC3E}">
        <p14:creationId xmlns:p14="http://schemas.microsoft.com/office/powerpoint/2010/main" val="3403420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dirty="0" smtClean="0">
                <a:solidFill>
                  <a:schemeClr val="tx1">
                    <a:lumMod val="75000"/>
                    <a:lumOff val="25000"/>
                  </a:schemeClr>
                </a:solidFill>
              </a:rPr>
              <a:t>What are the characteristics of an effective relationship?</a:t>
            </a:r>
          </a:p>
        </p:txBody>
      </p:sp>
      <p:sp>
        <p:nvSpPr>
          <p:cNvPr id="25603" name="Rectangle 3"/>
          <p:cNvSpPr>
            <a:spLocks noGrp="1" noChangeArrowheads="1"/>
          </p:cNvSpPr>
          <p:nvPr>
            <p:ph idx="1"/>
          </p:nvPr>
        </p:nvSpPr>
        <p:spPr/>
        <p:txBody>
          <a:bodyPr/>
          <a:lstStyle/>
          <a:p>
            <a:pPr eaLnBrk="1" hangingPunct="1">
              <a:buFont typeface="Arial" charset="0"/>
              <a:buChar char="•"/>
            </a:pPr>
            <a:endParaRPr lang="en-US" altLang="en-US" sz="2800" dirty="0" smtClean="0">
              <a:solidFill>
                <a:schemeClr val="tx1"/>
              </a:solidFill>
              <a:latin typeface="Lucida Sans" pitchFamily="34" charset="0"/>
              <a:ea typeface="Lucida Sans" pitchFamily="34" charset="0"/>
              <a:cs typeface="Lucida Sans" pitchFamily="34" charset="0"/>
            </a:endParaRPr>
          </a:p>
          <a:p>
            <a:pPr eaLnBrk="1" hangingPunct="1">
              <a:buFont typeface="Arial" charset="0"/>
              <a:buChar char="•"/>
            </a:pPr>
            <a:r>
              <a:rPr lang="en-US" altLang="en-US" sz="2800" dirty="0" smtClean="0">
                <a:solidFill>
                  <a:schemeClr val="tx1"/>
                </a:solidFill>
                <a:latin typeface="Lucida Sans" pitchFamily="34" charset="0"/>
                <a:ea typeface="Lucida Sans" pitchFamily="34" charset="0"/>
                <a:cs typeface="Lucida Sans" pitchFamily="34" charset="0"/>
              </a:rPr>
              <a:t>5 </a:t>
            </a:r>
            <a:r>
              <a:rPr lang="en-US" altLang="en-US" sz="2800" dirty="0" smtClean="0">
                <a:solidFill>
                  <a:schemeClr val="tx1"/>
                </a:solidFill>
                <a:latin typeface="Lucida Sans" pitchFamily="34" charset="0"/>
                <a:ea typeface="Lucida Sans" pitchFamily="34" charset="0"/>
                <a:cs typeface="Lucida Sans" pitchFamily="34" charset="0"/>
              </a:rPr>
              <a:t>studies</a:t>
            </a:r>
          </a:p>
          <a:p>
            <a:pPr eaLnBrk="1" hangingPunct="1">
              <a:buFont typeface="Arial" charset="0"/>
              <a:buChar char="•"/>
            </a:pPr>
            <a:r>
              <a:rPr lang="en-US" altLang="en-US" sz="2800" dirty="0" smtClean="0">
                <a:solidFill>
                  <a:schemeClr val="tx1"/>
                </a:solidFill>
                <a:latin typeface="Lucida Sans" pitchFamily="34" charset="0"/>
                <a:ea typeface="Lucida Sans" pitchFamily="34" charset="0"/>
                <a:cs typeface="Lucida Sans" pitchFamily="34" charset="0"/>
              </a:rPr>
              <a:t>Personal connection – ‘chemistry’</a:t>
            </a:r>
          </a:p>
          <a:p>
            <a:pPr eaLnBrk="1" hangingPunct="1">
              <a:buFont typeface="Arial" charset="0"/>
              <a:buChar char="•"/>
            </a:pPr>
            <a:r>
              <a:rPr lang="en-US" altLang="en-US" sz="2800" dirty="0" smtClean="0">
                <a:solidFill>
                  <a:schemeClr val="tx1"/>
                </a:solidFill>
                <a:latin typeface="Lucida Sans" pitchFamily="34" charset="0"/>
                <a:ea typeface="Lucida Sans" pitchFamily="34" charset="0"/>
                <a:cs typeface="Lucida Sans" pitchFamily="34" charset="0"/>
              </a:rPr>
              <a:t>Underlying values</a:t>
            </a:r>
          </a:p>
          <a:p>
            <a:pPr lvl="1" eaLnBrk="1" hangingPunct="1">
              <a:buFont typeface="Courier New" panose="02070309020205020404" pitchFamily="49" charset="0"/>
              <a:buChar char="o"/>
            </a:pPr>
            <a:r>
              <a:rPr lang="en-US" altLang="en-US" sz="2400" dirty="0" smtClean="0">
                <a:solidFill>
                  <a:schemeClr val="tx1"/>
                </a:solidFill>
                <a:latin typeface="Lucida Sans" pitchFamily="34" charset="0"/>
                <a:ea typeface="Lucida Sans" pitchFamily="34" charset="0"/>
                <a:cs typeface="Lucida Sans" pitchFamily="34" charset="0"/>
              </a:rPr>
              <a:t>Based on trust, honesty, open communication and mutual respect</a:t>
            </a:r>
          </a:p>
          <a:p>
            <a:pPr lvl="1" eaLnBrk="1" hangingPunct="1">
              <a:buFont typeface="Courier New" panose="02070309020205020404" pitchFamily="49" charset="0"/>
              <a:buChar char="o"/>
            </a:pPr>
            <a:r>
              <a:rPr lang="en-US" altLang="en-US" sz="2400" dirty="0" smtClean="0">
                <a:solidFill>
                  <a:schemeClr val="tx1"/>
                </a:solidFill>
                <a:latin typeface="Lucida Sans" pitchFamily="34" charset="0"/>
                <a:ea typeface="Lucida Sans" pitchFamily="34" charset="0"/>
                <a:cs typeface="Lucida Sans" pitchFamily="34" charset="0"/>
              </a:rPr>
              <a:t>Clarify expectations of mentor and mentee, including intellectual property</a:t>
            </a:r>
          </a:p>
        </p:txBody>
      </p:sp>
    </p:spTree>
    <p:extLst>
      <p:ext uri="{BB962C8B-B14F-4D97-AF65-F5344CB8AC3E}">
        <p14:creationId xmlns:p14="http://schemas.microsoft.com/office/powerpoint/2010/main" val="2127396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fontAlgn="auto" hangingPunct="1">
              <a:spcAft>
                <a:spcPts val="0"/>
              </a:spcAft>
              <a:defRPr/>
            </a:pPr>
            <a:endParaRPr lang="en-US" altLang="en-US" dirty="0" smtClean="0">
              <a:solidFill>
                <a:schemeClr val="tx1">
                  <a:lumMod val="75000"/>
                  <a:lumOff val="25000"/>
                </a:schemeClr>
              </a:solidFill>
            </a:endParaRPr>
          </a:p>
        </p:txBody>
      </p:sp>
      <p:sp>
        <p:nvSpPr>
          <p:cNvPr id="26627" name="Rectangle 3"/>
          <p:cNvSpPr>
            <a:spLocks noGrp="1" noChangeArrowheads="1"/>
          </p:cNvSpPr>
          <p:nvPr>
            <p:ph idx="1"/>
          </p:nvPr>
        </p:nvSpPr>
        <p:spPr/>
        <p:txBody>
          <a:bodyPr/>
          <a:lstStyle/>
          <a:p>
            <a:pPr eaLnBrk="1" hangingPunct="1"/>
            <a:r>
              <a:rPr lang="en-CA" altLang="en-US" sz="2800" i="1" smtClean="0">
                <a:solidFill>
                  <a:schemeClr val="tx1"/>
                </a:solidFill>
              </a:rPr>
              <a:t>‘I had a mentor who really didn’t discuss things with me, was not interested in spending time on actually discussing issues, and was far too different from me to actually approach them with problems.’</a:t>
            </a:r>
          </a:p>
          <a:p>
            <a:pPr eaLnBrk="1" hangingPunct="1"/>
            <a:endParaRPr lang="en-US" altLang="en-US" smtClean="0">
              <a:solidFill>
                <a:schemeClr val="tx1"/>
              </a:solidFill>
            </a:endParaRPr>
          </a:p>
        </p:txBody>
      </p:sp>
    </p:spTree>
    <p:extLst>
      <p:ext uri="{BB962C8B-B14F-4D97-AF65-F5344CB8AC3E}">
        <p14:creationId xmlns:p14="http://schemas.microsoft.com/office/powerpoint/2010/main" val="2972660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7584" y="260648"/>
            <a:ext cx="7543800" cy="1449387"/>
          </a:xfrm>
        </p:spPr>
        <p:txBody>
          <a:bodyPr/>
          <a:lstStyle/>
          <a:p>
            <a:pPr eaLnBrk="1" fontAlgn="auto" hangingPunct="1">
              <a:spcAft>
                <a:spcPts val="0"/>
              </a:spcAft>
              <a:defRPr/>
            </a:pPr>
            <a:r>
              <a:rPr lang="en-CA" dirty="0" smtClean="0">
                <a:solidFill>
                  <a:schemeClr val="tx1">
                    <a:lumMod val="75000"/>
                    <a:lumOff val="25000"/>
                  </a:schemeClr>
                </a:solidFill>
              </a:rPr>
              <a:t>Competing Interests</a:t>
            </a:r>
            <a:endParaRPr lang="en-CA" dirty="0">
              <a:solidFill>
                <a:schemeClr val="tx1">
                  <a:lumMod val="75000"/>
                  <a:lumOff val="25000"/>
                </a:schemeClr>
              </a:solidFill>
            </a:endParaRPr>
          </a:p>
        </p:txBody>
      </p:sp>
      <p:sp>
        <p:nvSpPr>
          <p:cNvPr id="9219" name="Content Placeholder 1"/>
          <p:cNvSpPr>
            <a:spLocks noGrp="1"/>
          </p:cNvSpPr>
          <p:nvPr>
            <p:ph idx="1"/>
          </p:nvPr>
        </p:nvSpPr>
        <p:spPr/>
        <p:txBody>
          <a:bodyPr/>
          <a:lstStyle/>
          <a:p>
            <a:pPr eaLnBrk="1" hangingPunct="1"/>
            <a:r>
              <a:rPr lang="en-CA" altLang="en-US" sz="2800" dirty="0" smtClean="0">
                <a:solidFill>
                  <a:schemeClr val="tx1"/>
                </a:solidFill>
                <a:latin typeface="Lucida Sans" pitchFamily="34" charset="0"/>
                <a:ea typeface="Lucida Sans" pitchFamily="34" charset="0"/>
                <a:cs typeface="Lucida Sans" pitchFamily="34" charset="0"/>
              </a:rPr>
              <a:t>Wrote a book on mentorship with David Sackett (publisher Wiley/Blackwell)</a:t>
            </a:r>
          </a:p>
        </p:txBody>
      </p:sp>
    </p:spTree>
    <p:extLst>
      <p:ext uri="{BB962C8B-B14F-4D97-AF65-F5344CB8AC3E}">
        <p14:creationId xmlns:p14="http://schemas.microsoft.com/office/powerpoint/2010/main" val="2220039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fontAlgn="auto" hangingPunct="1">
              <a:spcAft>
                <a:spcPts val="0"/>
              </a:spcAft>
              <a:defRPr/>
            </a:pPr>
            <a:endParaRPr lang="en-US" altLang="en-US" dirty="0" smtClean="0">
              <a:solidFill>
                <a:schemeClr val="tx1">
                  <a:lumMod val="75000"/>
                  <a:lumOff val="25000"/>
                </a:schemeClr>
              </a:solidFill>
            </a:endParaRPr>
          </a:p>
        </p:txBody>
      </p:sp>
      <p:sp>
        <p:nvSpPr>
          <p:cNvPr id="27651" name="Rectangle 3"/>
          <p:cNvSpPr>
            <a:spLocks noGrp="1" noChangeArrowheads="1"/>
          </p:cNvSpPr>
          <p:nvPr>
            <p:ph idx="1"/>
          </p:nvPr>
        </p:nvSpPr>
        <p:spPr/>
        <p:txBody>
          <a:bodyPr/>
          <a:lstStyle/>
          <a:p>
            <a:pPr eaLnBrk="1" hangingPunct="1"/>
            <a:r>
              <a:rPr lang="en-CA" altLang="en-US" sz="2800" smtClean="0">
                <a:solidFill>
                  <a:schemeClr val="tx1"/>
                </a:solidFill>
              </a:rPr>
              <a:t>‘</a:t>
            </a:r>
            <a:r>
              <a:rPr lang="en-CA" altLang="en-US" sz="2800" i="1" smtClean="0">
                <a:solidFill>
                  <a:schemeClr val="tx1"/>
                </a:solidFill>
              </a:rPr>
              <a:t>it was a disaster when there was a blurring around academic work and the mentor tried to take my work</a:t>
            </a:r>
            <a:r>
              <a:rPr lang="en-CA" altLang="en-US" sz="2800" smtClean="0">
                <a:solidFill>
                  <a:schemeClr val="tx1"/>
                </a:solidFill>
              </a:rPr>
              <a:t>’</a:t>
            </a:r>
          </a:p>
          <a:p>
            <a:pPr eaLnBrk="1" hangingPunct="1"/>
            <a:r>
              <a:rPr lang="en-CA" altLang="en-US" sz="2800" i="1" smtClean="0">
                <a:solidFill>
                  <a:schemeClr val="tx1"/>
                </a:solidFill>
              </a:rPr>
              <a:t>‘I didn’t seek out their mentorship because I didn’t want to share all my ideas with that person because they were in the same area of research as me.’</a:t>
            </a:r>
          </a:p>
          <a:p>
            <a:pPr eaLnBrk="1" hangingPunct="1"/>
            <a:endParaRPr lang="en-CA" altLang="en-US" smtClean="0"/>
          </a:p>
          <a:p>
            <a:pPr eaLnBrk="1" hangingPunct="1"/>
            <a:endParaRPr lang="en-US" altLang="en-US" smtClean="0"/>
          </a:p>
        </p:txBody>
      </p:sp>
    </p:spTree>
    <p:extLst>
      <p:ext uri="{BB962C8B-B14F-4D97-AF65-F5344CB8AC3E}">
        <p14:creationId xmlns:p14="http://schemas.microsoft.com/office/powerpoint/2010/main" val="823701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Toolkit</a:t>
            </a:r>
          </a:p>
        </p:txBody>
      </p:sp>
      <p:sp>
        <p:nvSpPr>
          <p:cNvPr id="28675" name="Rectangle 3"/>
          <p:cNvSpPr>
            <a:spLocks noGrp="1" noChangeArrowheads="1"/>
          </p:cNvSpPr>
          <p:nvPr>
            <p:ph idx="1"/>
          </p:nvPr>
        </p:nvSpPr>
        <p:spPr/>
        <p:txBody>
          <a:bodyPr/>
          <a:lstStyle/>
          <a:p>
            <a:pPr eaLnBrk="1" hangingPunct="1"/>
            <a:r>
              <a:rPr lang="en-CA" altLang="en-US" dirty="0" smtClean="0">
                <a:solidFill>
                  <a:schemeClr val="tx1"/>
                </a:solidFill>
                <a:latin typeface="Lucida Sans" pitchFamily="34" charset="0"/>
                <a:ea typeface="Lucida Sans" pitchFamily="34" charset="0"/>
                <a:cs typeface="Lucida Sans" pitchFamily="34" charset="0"/>
              </a:rPr>
              <a:t>Mentorship toolkit</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'1 minute mentor‘ (adapted from M. Feldman)</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Checklist for mentors/mentees</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Individual development plan</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Mentorship cases</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Top tips for mentors</a:t>
            </a:r>
          </a:p>
          <a:p>
            <a:pPr lvl="1" eaLnBrk="1" hangingPunct="1">
              <a:buFont typeface="Courier New" panose="02070309020205020404" pitchFamily="49" charset="0"/>
              <a:buChar char="o"/>
            </a:pPr>
            <a:r>
              <a:rPr lang="en-CA" altLang="en-US" sz="2400" dirty="0" smtClean="0">
                <a:solidFill>
                  <a:schemeClr val="tx1"/>
                </a:solidFill>
                <a:latin typeface="Lucida Sans" pitchFamily="34" charset="0"/>
                <a:ea typeface="Lucida Sans" pitchFamily="34" charset="0"/>
                <a:cs typeface="Lucida Sans" pitchFamily="34" charset="0"/>
              </a:rPr>
              <a:t>Book – Mentorship in Academic Medicine, Straus and Sackett. Wiley Blackwell 2014.</a:t>
            </a:r>
          </a:p>
        </p:txBody>
      </p:sp>
    </p:spTree>
    <p:extLst>
      <p:ext uri="{BB962C8B-B14F-4D97-AF65-F5344CB8AC3E}">
        <p14:creationId xmlns:p14="http://schemas.microsoft.com/office/powerpoint/2010/main" val="1957306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effectLst>
                  <a:outerShdw blurRad="38100" dist="38100" dir="2700000" algn="tl">
                    <a:srgbClr val="C0C0C0"/>
                  </a:outerShdw>
                </a:effectLst>
              </a:rPr>
              <a:t>A tip:  Stepped care for saying ‘no’</a:t>
            </a:r>
          </a:p>
        </p:txBody>
      </p:sp>
      <p:sp>
        <p:nvSpPr>
          <p:cNvPr id="65539" name="Content Placeholder 1"/>
          <p:cNvSpPr>
            <a:spLocks noGrp="1"/>
          </p:cNvSpPr>
          <p:nvPr>
            <p:ph idx="1"/>
          </p:nvPr>
        </p:nvSpPr>
        <p:spPr/>
        <p:txBody>
          <a:bodyPr/>
          <a:lstStyle/>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Don’t say ‘yes’ right away</a:t>
            </a:r>
          </a:p>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Don’t let yourself be flattered into saying ‘yes’</a:t>
            </a:r>
          </a:p>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Make sure you know what is expected</a:t>
            </a:r>
          </a:p>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Consider the opportunity cost</a:t>
            </a:r>
          </a:p>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Learn from your mistakes</a:t>
            </a:r>
          </a:p>
          <a:p>
            <a:pPr eaLnBrk="1" hangingPunct="1">
              <a:buFont typeface="Arial" charset="0"/>
              <a:buChar char="•"/>
            </a:pPr>
            <a:r>
              <a:rPr lang="en-CA" altLang="en-US" sz="2800" dirty="0" smtClean="0">
                <a:solidFill>
                  <a:schemeClr val="tx1"/>
                </a:solidFill>
                <a:latin typeface="Lucida Sans" pitchFamily="34" charset="0"/>
                <a:ea typeface="Lucida Sans" pitchFamily="34" charset="0"/>
                <a:cs typeface="Lucida Sans" pitchFamily="34" charset="0"/>
              </a:rPr>
              <a:t>Say ‘no’ nicely</a:t>
            </a:r>
          </a:p>
          <a:p>
            <a:pPr lvl="1" eaLnBrk="1" hangingPunct="1"/>
            <a:r>
              <a:rPr lang="en-CA" altLang="en-US" sz="2000" dirty="0" smtClean="0">
                <a:solidFill>
                  <a:schemeClr val="tx1"/>
                </a:solidFill>
              </a:rPr>
              <a:t>Sackett and </a:t>
            </a:r>
            <a:r>
              <a:rPr lang="en-CA" altLang="en-US" sz="2000" dirty="0" err="1" smtClean="0">
                <a:solidFill>
                  <a:schemeClr val="tx1"/>
                </a:solidFill>
              </a:rPr>
              <a:t>Oxman</a:t>
            </a:r>
            <a:r>
              <a:rPr lang="en-CA" altLang="en-US" sz="2000" dirty="0" smtClean="0">
                <a:solidFill>
                  <a:schemeClr val="tx1"/>
                </a:solidFill>
              </a:rPr>
              <a:t>, Clinical Trials, 2013</a:t>
            </a:r>
          </a:p>
        </p:txBody>
      </p:sp>
    </p:spTree>
    <p:extLst>
      <p:ext uri="{BB962C8B-B14F-4D97-AF65-F5344CB8AC3E}">
        <p14:creationId xmlns:p14="http://schemas.microsoft.com/office/powerpoint/2010/main" val="55502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effectLst>
                  <a:outerShdw blurRad="38100" dist="38100" dir="2700000" algn="tl">
                    <a:srgbClr val="C0C0C0"/>
                  </a:outerShdw>
                </a:effectLst>
              </a:rPr>
              <a:t>Ways of saying ‘no’ nicely</a:t>
            </a:r>
          </a:p>
        </p:txBody>
      </p:sp>
      <p:sp>
        <p:nvSpPr>
          <p:cNvPr id="37890" name="Content Placeholder 1"/>
          <p:cNvSpPr>
            <a:spLocks noGrp="1"/>
          </p:cNvSpPr>
          <p:nvPr>
            <p:ph idx="1"/>
          </p:nvPr>
        </p:nvSpPr>
        <p:spPr/>
        <p:txBody>
          <a:bodyPr rtlCol="0">
            <a:normAutofit fontScale="85000" lnSpcReduction="20000"/>
          </a:bodyPr>
          <a:lstStyle/>
          <a:p>
            <a:pPr marL="91440" indent="-91440" eaLnBrk="1" fontAlgn="auto" hangingPunct="1">
              <a:lnSpc>
                <a:spcPct val="110000"/>
              </a:lnSpc>
              <a:spcAft>
                <a:spcPts val="0"/>
              </a:spcAft>
              <a:buFont typeface="Arial" panose="020B0604020202020204" pitchFamily="34" charset="0"/>
              <a:buChar char="•"/>
              <a:defRPr/>
            </a:pPr>
            <a:r>
              <a:rPr lang="en-CA" sz="2100" dirty="0" smtClean="0">
                <a:solidFill>
                  <a:schemeClr val="tx1"/>
                </a:solidFill>
                <a:latin typeface="Lucida Sans" panose="020B0602030504020204" pitchFamily="34" charset="0"/>
                <a:cs typeface="Lucida Sans" panose="020B0602030504020204" pitchFamily="34" charset="0"/>
              </a:rPr>
              <a:t>Just say no</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I can’t</a:t>
            </a:r>
          </a:p>
          <a:p>
            <a:pPr marL="91440" indent="-91440" eaLnBrk="1" fontAlgn="auto" hangingPunct="1">
              <a:lnSpc>
                <a:spcPct val="110000"/>
              </a:lnSpc>
              <a:spcAft>
                <a:spcPts val="0"/>
              </a:spcAft>
              <a:buFont typeface="Arial" panose="020B0604020202020204" pitchFamily="34" charset="0"/>
              <a:buChar char="•"/>
              <a:defRPr/>
            </a:pPr>
            <a:r>
              <a:rPr lang="en-CA" sz="2100" dirty="0" smtClean="0">
                <a:solidFill>
                  <a:schemeClr val="tx1"/>
                </a:solidFill>
                <a:latin typeface="Lucida Sans" panose="020B0602030504020204" pitchFamily="34" charset="0"/>
                <a:cs typeface="Lucida Sans" panose="020B0602030504020204" pitchFamily="34" charset="0"/>
              </a:rPr>
              <a:t>I’m not allowed</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My mentor/boss won’t let me</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I have already (e.g. supervised 2 students this year) which is the quota set by my mentor/boss</a:t>
            </a:r>
          </a:p>
          <a:p>
            <a:pPr marL="91440" indent="-91440" eaLnBrk="1" fontAlgn="auto" hangingPunct="1">
              <a:lnSpc>
                <a:spcPct val="110000"/>
              </a:lnSpc>
              <a:spcAft>
                <a:spcPts val="0"/>
              </a:spcAft>
              <a:buFont typeface="Arial" panose="020B0604020202020204" pitchFamily="34" charset="0"/>
              <a:buChar char="•"/>
              <a:defRPr/>
            </a:pPr>
            <a:r>
              <a:rPr lang="en-CA" sz="2100" dirty="0" smtClean="0">
                <a:solidFill>
                  <a:schemeClr val="tx1"/>
                </a:solidFill>
                <a:latin typeface="Lucida Sans" panose="020B0602030504020204" pitchFamily="34" charset="0"/>
                <a:cs typeface="Lucida Sans" panose="020B0602030504020204" pitchFamily="34" charset="0"/>
              </a:rPr>
              <a:t>I need to focus elsewhere</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I need to focus on my research, teaching…</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I would like to do more of this activity when my career takes off</a:t>
            </a:r>
          </a:p>
          <a:p>
            <a:pPr marL="91440" indent="-91440" eaLnBrk="1" fontAlgn="auto" hangingPunct="1">
              <a:lnSpc>
                <a:spcPct val="110000"/>
              </a:lnSpc>
              <a:spcAft>
                <a:spcPts val="0"/>
              </a:spcAft>
              <a:buFont typeface="Arial" panose="020B0604020202020204" pitchFamily="34" charset="0"/>
              <a:buChar char="•"/>
              <a:defRPr/>
            </a:pPr>
            <a:r>
              <a:rPr lang="en-CA" sz="2100" dirty="0" smtClean="0">
                <a:solidFill>
                  <a:schemeClr val="tx1"/>
                </a:solidFill>
                <a:latin typeface="Lucida Sans" panose="020B0602030504020204" pitchFamily="34" charset="0"/>
                <a:cs typeface="Lucida Sans" panose="020B0602030504020204" pitchFamily="34" charset="0"/>
              </a:rPr>
              <a:t>It wouldn’t be fair to others</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I already have xx students and taking another on would not help the new student and would diminish my ability to help others</a:t>
            </a:r>
          </a:p>
          <a:p>
            <a:pPr marL="91440" indent="-91440" eaLnBrk="1" fontAlgn="auto" hangingPunct="1">
              <a:lnSpc>
                <a:spcPct val="110000"/>
              </a:lnSpc>
              <a:spcAft>
                <a:spcPts val="0"/>
              </a:spcAft>
              <a:buFont typeface="Arial" panose="020B0604020202020204" pitchFamily="34" charset="0"/>
              <a:buChar char="•"/>
              <a:defRPr/>
            </a:pPr>
            <a:r>
              <a:rPr lang="en-CA" sz="2100" dirty="0" smtClean="0">
                <a:solidFill>
                  <a:schemeClr val="tx1"/>
                </a:solidFill>
                <a:latin typeface="Lucida Sans" panose="020B0602030504020204" pitchFamily="34" charset="0"/>
                <a:cs typeface="Lucida Sans" panose="020B0602030504020204" pitchFamily="34" charset="0"/>
              </a:rPr>
              <a:t>I’m the wrong person to ask</a:t>
            </a:r>
          </a:p>
          <a:p>
            <a:pPr marL="544068" lvl="1" indent="-342900" eaLnBrk="1" fontAlgn="auto" hangingPunct="1">
              <a:lnSpc>
                <a:spcPct val="110000"/>
              </a:lnSpc>
              <a:spcAft>
                <a:spcPts val="0"/>
              </a:spcAft>
              <a:buFont typeface="Courier New" panose="02070309020205020404" pitchFamily="49" charset="0"/>
              <a:buChar char="o"/>
              <a:defRPr/>
            </a:pPr>
            <a:r>
              <a:rPr lang="en-CA" sz="2100" dirty="0" smtClean="0">
                <a:solidFill>
                  <a:schemeClr val="tx1"/>
                </a:solidFill>
                <a:latin typeface="Lucida Sans" panose="020B0602030504020204" pitchFamily="34" charset="0"/>
                <a:cs typeface="Lucida Sans" panose="020B0602030504020204" pitchFamily="34" charset="0"/>
              </a:rPr>
              <a:t>Have you considered asking Gillian Hawker?</a:t>
            </a:r>
          </a:p>
          <a:p>
            <a:pPr marL="384048" lvl="1" indent="-182880" eaLnBrk="1" fontAlgn="auto" hangingPunct="1">
              <a:lnSpc>
                <a:spcPct val="80000"/>
              </a:lnSpc>
              <a:spcAft>
                <a:spcPts val="0"/>
              </a:spcAft>
              <a:defRPr/>
            </a:pPr>
            <a:endParaRPr lang="en-CA" sz="2000" dirty="0" smtClean="0">
              <a:solidFill>
                <a:schemeClr val="tx1">
                  <a:lumMod val="50000"/>
                  <a:lumOff val="50000"/>
                </a:schemeClr>
              </a:solidFill>
            </a:endParaRPr>
          </a:p>
        </p:txBody>
      </p:sp>
    </p:spTree>
    <p:extLst>
      <p:ext uri="{BB962C8B-B14F-4D97-AF65-F5344CB8AC3E}">
        <p14:creationId xmlns:p14="http://schemas.microsoft.com/office/powerpoint/2010/main" val="2110811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89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0">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89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890">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0">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890">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890">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890">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89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endParaRPr lang="en-US" altLang="en-US" smtClean="0"/>
          </a:p>
        </p:txBody>
      </p:sp>
      <p:sp>
        <p:nvSpPr>
          <p:cNvPr id="7171" name="Title 2"/>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ltLang="en-US" dirty="0"/>
          </a:p>
        </p:txBody>
      </p:sp>
      <p:sp>
        <p:nvSpPr>
          <p:cNvPr id="8195" name="Content Placeholder 1"/>
          <p:cNvSpPr>
            <a:spLocks noGrp="1"/>
          </p:cNvSpPr>
          <p:nvPr>
            <p:ph idx="1"/>
          </p:nvPr>
        </p:nvSpPr>
        <p:spPr/>
        <p:txBody>
          <a:bodyPr/>
          <a:lstStyle/>
          <a:p>
            <a:endParaRPr lang="en-US" altLang="en-US" smtClean="0"/>
          </a:p>
        </p:txBody>
      </p:sp>
      <p:sp>
        <p:nvSpPr>
          <p:cNvPr id="8196" name="Title 2"/>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altLang="en-US" smtClean="0"/>
          </a:p>
        </p:txBody>
      </p:sp>
      <p:sp>
        <p:nvSpPr>
          <p:cNvPr id="9219" name="Content Placeholder 2"/>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altLang="en-US" smtClean="0"/>
          </a:p>
        </p:txBody>
      </p:sp>
      <p:sp>
        <p:nvSpPr>
          <p:cNvPr id="10243" name="Content Placeholder 2"/>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8" descr="data:image/jpeg;base64,/9j/4AAQSkZJRgABAQAAAQABAAD/2wCEAAkGBxMTEhUTExQWFRUVGBsbGRgXGB0bGBwcGhwcHyAgHB4aHyghGxslIh0dITEiJSkrLi4uGx8zODMsNygvLisBCgoKDg0OFA8PFCscFBwsLCwsLCw3NywrLCwsKywsLCwsLCwvLCwsLCwsLCw3KywsNyw3NyssLDcsKysrKyssK//AABEIAKsBKAMBIgACEQEDEQH/xAAcAAABBQEBAQAAAAAAAAAAAAAEAQIDBQYHAAj/xABEEAACAQIEAwUECAUDAgUFAAABAhEDIQAEEjEFQVEGEyJhcTKBkaEHFCNCscHR8BVSYuHxM3KSJII0Q7LD0xYXc6LC/8QAFwEBAQEBAAAAAAAAAAAAAAAAAAECA//EAB8RAQEAAwADAAMBAAAAAAAAAAARAQITAzFxIjJBIf/aAAwDAQACEQMRAD8Aq+G9uM7WrvRWXam5hiWWym0hWFzGxkRyOx2fC+OZ4EB9BeCWQMZQSDBEHUCA0EBbwOpFT2K4ZU+s1atVWVTVdqamQGVtTElJs0FeRYTvBxquHcP0JUYoneSxEghI13izE+EA/wCLAXU4i9Gm7sGABESxkbWJYkfFvxxW8LzuYdlNQstMI3i765Nt0EbTIOoxIwbxfLv3cA6wQAQTtEEx6gkbGwwuR4BTpKwSmqF7tAiT0N5O5jleMAR/FRHiqFgJUlWIAPIWO+IamfrKgI1Eg6R4yVN7G8G4IBv4T1iTIvDQCdIg65Mg3mNwDed5nfCJw2qfBOixJZAOu0T7UkmfTngB+ANmnQmpULENeGJAG8QTcidz5WHO7GeIkXJGx3LRc26W/HHslw/u0IUARsIA+Q58pw88MkEn2uo6emAcmaDRYibkQZ9/ON/jiClmWDEGefKOeCMlQKyTdjbpt78erUBJMGXBEgbW3nARsfCzXaxIAJn3QfeIwMhYwPGdX9bSZM9fly2tgqlQg7knn+9sJRygBZgSSY59BgHupIAkzA/fnhWkGLxPUx8eWJGgWPTfEQYixIPp8h+eA9WpDcMTb2ZMWvuN79cOVW3vyEaj+eK1WYmAQDJmwgjngmopkeLpA9NzgJ3qsNiSbi14+dsD0qlS+rVG0tz3HX9ziOlIJY+7n1vidnkb39BI/fngGZjM6YEDbl5nyMbycNptUIlpItzP64gSi0Anf5YMHhG5/f4nALXaIEX2tiOvTciJbfmW5e/CpUFyeflfCNXtA29fLAQ/WbQRLRe5/Tz64JKzdr2359bfvpgSqu3lf9/PHjVcG0i89Rt67fpgJa+bHMcvMR5Ww3MZm0A9ZucA5ituAApPv2woq2uJnmDt+eAmfMkrAJEi9z06H97YIGchb9ethJ5XFtziqrv0Eg7R6ThpzTefmI/DAXeXzUNBv5yfz/LBFXMbED99N8Z8OTvbY/rfBCseVx09+AONZi2qSP8AHzxI1Ycvf0wDoIIJ/f5nEzUybCRebRgLClmgRB+HnP44Id1HlipcwI59fny2w+kTvFuZnAGVqsmPw/TngepmABG0CJ54Grvp9PzwNXfdriL+vrgHs2/O/wAiPntj2Be9MG/Xn++vyx7FwmTs3wglKaqailpIIZl0mxA8O4F7GeYG+DlyRKJA8QAMkkSYtPPmbHrfF3ms2lIKXJGo6RAJvBOw8gfhhg4nT6n4H9MRVSMhUMW8QAGpib7TIvP764KTJH2TBkc9zt5enywYOIp5/wDE/phfr9Pq3/Bv0wAlXLMw0yR584HmDPvwTTy0EeXMfrOH/X06n/if0w4Z5Op+B/TAjy0yLTthldDFiR/bCV+KUkjUSNRgeE73+GPHPUiQdyNrdcFh7IbH4/4xHmaBNt/1woz9O/iJ922PHiNPzwIipZa5uJj8o2w+jk43JM748eI097/v34a/FaQN2A94/XAh1bKmbN7sD1cpIJF26YmHFqU6dV+kifxx5+L0huwHqQPxO+BAFOiwBt6zPX9/DE9PKmJiZi3TliVuK0YmVjrqXr64T+NUBbWvuZf1wIbQyLA+XLEv8LUzvfnOE/i1PqLTuR+uHU+KIRIuPIgjAiN+HkW1GPz6+eBn4c4Ii9/lg9+KLMR13iMRPxNTtcjoQcKTKHM5RhzMdBfn0xAKDbiJnp+OFfPAtc35CRaMPOfQjcT5MPngQE9Ej2oibzcXwPWZtRgx+H7GLL62FG0+ZKj8bYrsxm+ZVfTvEHL1wJkLV1Dfpvud/wC2BjXYgWnz5f39+Jq/ENoQXG3eJaPfzwI/EBpkr53Zenkd8CFbMOCIB35mw9wvsfxwtZaiibtLSOW5+UD8PiHU4yovpDDmQw9bCf3bE9PiqmLAHoWAEWt4v3bAixyqmZiR+Efn6YPy1Fgff++d8VmV4hG2g8/9ZBAjzbB44soElqR9KyT7pMYET1KDlp5Wt1/dsFJlGIJkg8j7sVeS7T02D6XpHQ5Ug16YMrvz+drEYMXtAhFjR6f+Ipz5Df5eWFImfKtzO2Jfq7FQAfh+OIv4wIj7Kf8A86YaeLC0911/1kv+5+eFJkypkmvM7ycNfhrkeEi/X0w2r2jpywLUBp3nMJIHnzGIafaCgSdNTLtEbVw2/wDtUnYYUitz3CqhOrW0BCpXYbRNoIO43jnE49i6p8QStlzVSIbWJBkGNQsbWIuPUY9jWGc/4pvpjqhuF6isTVomHCyuo/eDSARzBxxTiPD1GladEXWZFNWuhFpAOoXEkWOq+qLdk+k8AqfrrqmSFSkyHu31a4aVcoGJWwMwNwJvjD0K3CVK1GzSC4A00nUW2FqWoAA2BMWtF8Zac+z9JgI7hVdNOptAUS8ESpETaI89omewfR3keG1MpTfM08j3xJ3Wmp9togG+0eeKXM1uD1J1ZxZ5+GqCTKgaoQathBP4YG4FS4TlxIzlKoZgs9N5ttyBjw++99og6gvBeFFtQp5Qt5LTN7k2gwTJnmee2MF9ZyS3XJUXQCVNOmhP3rmQIXzuLgzcHBicW4YfGuYogsunVocSp5EEC8HbfywPTy3DCDrzlItO4hAQTJUiDPmOflbBRGYz9B6dMLlkQK6xqpLChGMQRNgQTpHTlgk1VM1GoJGoKGakpMsQLncdLbiOeAM/luG1dK1c0hTUrU/GBJ0+JWIWeQN43AFxixz2c4bURFq5jLHT4QWKnfqWF7YBtSjTWmGFKnUKnxQqgTsd/efjjTdlFyxoDwUVLFmK+EG7sbiJB57YoVzmQVAj5jLgWkEIJ6W07XG35Ylavw6oBU72iAuzA6Jk2vpkgxtsY54DWV6OVgyKO0X03tP5YytBEIVmWmPCLFRPncC/SB0wzNdouHU6iK2ZoeMCB7Ygi0sUIX1JGHNneGhaTGtlwhgU4CwfTwW2G3QYKK00y0aE021eEbTzPxxpKNDLlQYQ7SYG/wDnGWzHE+Hgwa1Fe8On7t+Uezfpgqhn8qngFVRffyiYslsBZcYyeX0AhKcqSRIWwIMmTikqUaUHwU3I2kLEiReAesYLq8QyrTT79BKm35+JDI/vitzebyEXr0b3nUhAC2N+7gQRz6YCUZSkb9yl/wClT7tsHdnaNIu+tEWQphlA6/8AbueXvxll4lw7vTTWrS1aj4EEmZMwBS3PO/KfM6Og9FBJcsZ/lkAdZWnBmPlzwRpxlqA8WlOkwOeM1Vakaj93pKg8l8JMXggRE9D1xK2bSA7Exb7hmIHLR/jFfnTl6aqDU0ATGpQAI5SadsFG94p5CQOlj6x+7HCrpgnStzuAPjtvGKwcQyrSqZgat4F7TMj7O4H72xNR4nlhOurEEmXGmbnaaYB/tz3wRouH0qIpLrCzF9p9+IuK5bLtTeAhOkgSAbn0vitbiOXKyrIykGGm3x0eXywKOLZc2mmzdF8Vx/2chzwUxOFqVMrHXwi/y92Ba+Qp60JprOqAdIk2veN4tfBdbi6CACha1gept9yLzzwBU43QMgzqFoXSbkSIsDceWCNDVTKSF8JvIFufljNdsaSTTFBQzEMPCBIPhIFtlME/9vMYrK3aSgtQAghrfdncA8qR35/rghu0OXJBIOoHpE7TYpMRz2sRNrB7hdYqAGpR92dKxM+Gy8o+EYuqIUkSFmd+RAn8vwxV062XcmaReJ3KGxufuQIkH34NOby5TRoddQvIUbxPI39RPkMBxduN1Mtn69WlEGtUlWurKXJg/qMdW7I8Tp5hqdanZSfGbAoQDaAZ5xttB9OYdpjkznfAXKS3fFrEvqaw0rYCwkDriPg+fOSqivTDmnMFJIV16F4sYkg6bH51H08nE8ufZcH0DfpgHi+aRtIRgSJnfnEYzfAe0eRzCCpSNXxWIa5U7wYkA339MHUeJ5QkiKpPmtSOfzxGjxA+98/3fEFTMU0MsyqTaZAHz9cHHOZXmtQ87B/nB89sAV+JZPYJWe1lireJ2kxI6+nTAV3A+MTqAl5pwAun+USRNrAA9N8exWcEpFs2aihhTdWdFZiSFaixiLxJYk36Dlj2Naf1ny4mcfGi+lUMcgWrBb1KI06pSdTb6rCPIEmOdoxHAMui1tD0KaKqeHwhxLnVclQdV4jlbefDu/ptpheFtYQa9OZAJuxmNXP97TjjGVK08wopVNUALDCYEgMIIspBMAGwB3xDDo2QylFWIVE1EqG8AIJHXnMczPKce4NSX6zWVMsK0q7xTFPTBqECe9dVktqAjkBysAuD1aiZkEEd2ygklvauIKmYYxvvMjF12NzcZurrIvSJmFAAGarQbfdgjneJMYijNdR3Zf4UyCRBYZaANiSQ8wv9Mk4A4VTp1UVzSpB2QyO7iN4gb6Zkjn59dxRzFOohdHFRNJuh1LyNiDHT44xeXWKdEKPCVkWM2HM9d998FB5qkpekKdOirtVHjNNSp+zqdGB2sN7x7r3K8NZXXWtG6PpIohYGqkIJ1GeV7D0xScVcTlSyyTXQQAPENFQaRvKgxMHaffpcvRphgadPupptPhC7Mnly/PBBbZVGvoVpt7MeV7/PFenGe7rPlaeUbMsi65pLTVQjO6qD3lVZPhIt0GLTL1APO9wd/wB3+eK/hdR14hWJUij9XXxeECRVrEybWgz5QfeUQeJ5gwPqD0xEanNAqoixOiqzQdoCnzjBdN4CxBFrwMEUa4ekSpL+CNSkFZEgwQYkEEe7FRka077kWv0PO8T19PLAWecchWKhS0eGRInzi/ukTfFLku1WZqUxUo8PqVELOoKtSE6GK7M4gEg/DFnMrB6xY3wF2XrrRytMZhkVi7geJVB+1qQBcAmCBbAEZfiNd3Iq5buUEEMxQ6zBMLpc6YPM/wCD6TE6iwAWRciPhe+GcVrAKsqRJgSRznzP7OGVH1AW2A+HvwCVKgbwqsDnIE2/Y/tjM8R4zWytNCKK1jUr9ylIMF3DMIYiIABsR7xyunqQf3yxRcRGo5IgRGckmLnwVBA6kmNvywFjR4zxAzq4U6wDH/VUTJGw23NvTEHEKTVRlWzFFabyz92CrBGAI9rYkSBIHM41NHPUWdqKur1FuyBgXABiSJkAG04qeMUSWy5O+uqpsLCGPXyH72AjhNCTdgANo+EYsc94QIAMeQ/TAPD6RBibDpY/hizzBBU3MdY6+uAxGX7RZmXp0sv31SmFJAdVs7Mqe0QJIUk3O3nh2c47noGrKd0pYK9RnRgoNh4UaTqJEETE3wRkQaVSvUchKOikQZEArrLF9RGkTeZxNxjMasuzoGqLK+KQRY7ghvFdSI64ItqT+vzJMeuBuN1mp0GqKy6lhoInYiRuNxbcb4SnUItJjywDx+uBQJaSJQbf1qJ90zgqs4ZxTP1kpVkyKlKlMOCa6KDqvEG48MN743wuQr5xsyFr0xQQU2ZAGDl4dQG1KYU3Phjnz5O7O5+hTy+RWrUUO9OmKetgpqk01UQCSTMrY84xY5mjGaptp0n6uVkxJAZIG5tcnBFoimZJmB5/ngykHBOnRB6g/kcB002JnHvq6kkmjriIax5Tz5zPxwV829qoPEc13p0n6xVkosie8N4Y3HliLh4CsKZqBwV1AbqIUtBvAY2BEGDPScLx6gUz+ZhCgSu8rMlRrMCfzPzwyhSUVV0kbMW8MDUFa1uUQfebYrDYdk+G8QTTmsqiqtSJQv4aikaoYaOUkBuRMY33Bs1WepqrHu30t9jIJSShkkATvFrWxSdlON0qNDK0awWa1NdNyWY6QoB8BAmVF23PLA/bTiVbK1aNamFUGmZQkHvFGncxbcT7pxGm770kg7def+cAoag1aayCWaNjFzE235R6XxFwPjNPNUlq0WMT4lMB1I5MBzn8N74hzWZrLISirDU1y0E3MTCkA7fPAQ8EQmrT0lbUQJ3ECiNiIx7DuE5pRUUtNMd192SB9mIExPOJtj2NeP1lfP7x8aL6YQp4eNZKr36SRyjV8envxwfh+X1OrEtVLJ4SKgLggsLwpiwmDDb7zB719KvDHzWQFCkVLVKwjUYBs5+Qv7usYweT7HEBNWV+rso06Uq0jM611H7QF7Nzk7DliMszwrOCulOmxrKyvcSxGmPF4tiLQRtyjpuextAOMxURWXXlWBBAiVzGZGmSIDARblInAlPseigGnRMoRDGopdgV5xUM7lSCOQjy1PYbKtRyK0a5CVFerI7xDOqozhhDHcMOfWcRQ30PUmHDVBQ0oqVJSDP3f573/PFNR4zQp06amp40QDTPiFukct78hOwOOg5ApTUrrBBJI8S2BiRdr3k++MZ7K8IUBNVEGyzDUjDAQTOu53v5nzwGTyue+s18upLU9NUsCCCV0pUB1RIUm1j1EczjZU1dagXUzaqb2IIgg04iABF+f64C4hwo9/lXp0QdFUklmpgGUqC51TIJ1bGSPfi+qPW1AimAADI1JeYtv0HxIwA6UiFHUsNxHOwvgTNUqofNlqRan9SYSN3YVMxKSLyQVItz92LplLbJoP8AuU7dTPp8BhO615apSY92ziqskqYDl4aA5kQRYkeg2wUH2TYfw5CqPRBSoRTcEMstUMHVfnb3EYjy9MLTQEjVG/Ll/n3jB3Dsv3OWFB6vesqsuskAsGJiZbfSQN8TLlqaiJEbgSLel9vXAU/HMwadCoUYeCWBuYjyF+R+fupu2PD3Slk6dGgMwBWJYEk6QW1TKsDMnryONJxfhoq0aig+Jww3XnA67dcD9puz9POiiHYqaNTvFKlZ1Db70etsDI/tDcUxuTUG0dGM39IwKGVfEQSRH72xaZipqZGH3dR9td4I6+fywzNqjSZCkgTLLB8/a+eAqCjsdgN/dH4Yq87R118loHhTNBiRcBRRfxdDJMTfc4Zxt65rLSR0NEaDUTVRM63YQdZkzAEbXNjgrLPmCylnclTYK2WtLhABYSAJ6Xn0wQJ2TUfxfPt3LIxBHeE/6gFQeyCPMCR0XGk47UZDQYAle9cMQNtUwfSYHvxluGpUp18zmRXqs1RbSKPdge0AviJYzq5CAQDFsaMvUcsusyNUDVS/niSBzuIPIj1wFhlUAMybxztg7MXkAx7sUXZmtUUMrt3mkLpbVTsCgMeGBE36wRi0rvMWFpuWUf8A9YKy3F6evKZtUBM0VEcmuwMAERebiOePcGUjhajVEKCFJlo7x/amSSfxnFhWyStl6tI1UQ1E0ypQhNxIBMHfY4Ho0qNDJjLJWpkaVVWNWmCQrT/NBPKBgHPUO34ETPTeMBcXXVSKm0tTIkx99T+WCK2epQPtKTGD7Nejy3uagxDxKqGAVWoz3iG9alsHBb7+4AkdfLkRkO03Das8GFJDV7nQD0px9XjVpvyO82npjoGeE5mideqKD3taTT6Afs4q+I06dVqH/U6TR03WtTAcg0ydQD3BCaSByc4uKudR6qeOlpWkVtWSZLJynaB1wE+WJLaJPv2w9VBZi7VViPZNTSYAOyW6i/TpiOhXpK3+pTkdHSfxwRSzsFiKtMgmwgEzAG4qDptHvwV8xdpnD53N6WJ1V6kMxIJGs7yJJ2+GGq2isrjVpgka4me7i4W0SOQ2ifKy4pwoV85mm7+kGNeqfbUAy5Mr4iTvhtPhNJWB72mYiV7xdIF9RM+0YI2jmfWsLx3fVw0F28Yp6gZVhpqIYTVBPIgU97RtGLH6S8/pq5YEsVZDIM+LUtMQQ3K8wQcJSzOUD0mNSkwyixTV3BuDuSOY0g2tf0iHthmKGfq0gK1ACmhUSxJJYKBAGxBAgSZJuN5Kq+zoNLN5dsvW095UVXDeyyFrkzz2AFztty6bnHRy6AuGDMGKtT8F999oM9bwb45d2eyATP5Yd/QcipqAFSoRIDESAhgmALA3jrjrYVaSvGapLqLNYMwUksTJ7rrNiJtiLhW8DqBXGo70YEde7Xkv5Y9iXgMd4VPi00Tv96FUcwIn3Y9jXj9L5/ePjT/SNSjLUFFPvB9ZQ6JjVC1CLm1om/TrGMhS7sVmV6IVgiSAuqfG1yQPaHMyd8az6VWAytLU5Qd+viUkEfZ1I2vv+c2nHK+H5kGuwesyjSJNRoIaX9jWBEW2JHxGIzhtTSotYKNwRCREH0ncR/bE9RaZh2Fom6Axv1uOXw9cUfD6o71glSm0EjSSpuNNrey0TYza++IaPG6QLNWrgMKlTSHraZVajpIXSYUQRv8Ad9cRWuy2VAIaFJAvKKCBzj97YPpUKcSFXabIAYN/htjKfx+kYSnmKZY6aYh/Gz9FAA8RldyN+WLzh+eUU6YJclgDJHivyIUEc46W9+Ci81l1Z6GmmjxV1AGFj7OpfbFsh+0UEADQxADAzBQbaR13nFBxGoCaB0u32s6V0yw7uqIWWEcibi0+eD8rQK1lIp1aYKt7ZQgyV/ldo+WAuLeWGM4A2FvIfsYetFugxmMzx6gjMlaqUZGIIMbagAdrgyPfbecBegzuRbqAfhGHtc7CJ6WPwxm07SZclVp1i7tq0qP6VJME2sATvsOeNDlBCLzPO9/x9/6YCchp3MDoMe+PwwNxGoRTdkDMwEgK0ElbwCSANusXvjMjt/kSNQqVyCuoHu6pEatE2H8wj4YDZd43Ie42/LHmMRItzvOM7wzj9PMVClI1PsnhywZOT6Y1e1MHyxcsb3ckQNo6+v7jAZ5s+xzNT7JlUBV9gEsVar4t7KQ1j5HbFnS4iQfZY3JsjH7wblMbRhRnKlNiBq0BdRbTTKiWebmqrWiSdPOJOwztH6VMqylga8AxIy8gtsFBWoQSfh54C8TMwqjQwVfZXum8JAiRbnz9fXBi515MhtzcU2PMHb3RM4zFb6T8uv3M0dhbLAwTYA/aWPlzwZwv6QKNeqlFKeaDVBILUAFAuJY6zAkRfngUO/aqjSzzZWowFSrpK7gCEVQHBjSWgxBM22kTqX8/8Yw+VyqZri+aFXLrVVaVIGo4ClTDWUbMpiCRcEc+XQjQtefjfAU1b2TF7Wn/ADgdkm0cue1vxwLnOMUVLUyXL09IZVSq5XVtJQMCD+4visr9oqb6Upd8WckCFqJEEgyXAFt43MWGAuAh22936Ye6GLdcOoqeYM/scxgLtHVWnQao4qEIV9hyD4mC3giQNUxsY6xgJ0p8+vv+PngukluU4yWS7T5N1Xw5kixBFOvcHYjSt+Zt5YveBcYo5gsUFYBBu6sl/wDawk25xgLk0pmwgekf4wH3JLNpKCTcEXPhA6+QwflSbgc+v9vLEX1ddZBRiSYlZ6C1hPwwHzvnggzWYaoRq72vqAMLOs3UwYF/liallkUNCmBBdtJLHYRfYAg8r32xMv8A4moEplgtaqApILLLsI2nVB9cF8Jp06eaNTMK7pDl0Lk3CmTEgmI29RG2KyoaNMj2UNW8qAGUElhytJiQb4khVTQJlYJEQQQSIUm5iTMRsRFhPTMpxLKlR3eRdkY+H7GoV8RmQTT0wbGZi+KLtWuXNWnoy3cmXltAVnjuzZdyPEOkk/EM32U0txLK6DAD8l2AUmL8oBt69cdjqVDpf7SmkFun8x3DCx5/5xy3srw9BxGhfT9o0EyGeA1gAPCIvD6ffeOmZnwLUDIS0uRGuGBJNyFInlAxFwF7NAd5UG3/AE7ef3Vx7C8BpQ1YwBGWax/2pYzBx7GvH6Xz/tj4v/pdQnKUQrKp+sIZYgCyVLSYgnb9dscvpZdHZhUYVWpqCHRy7Au7TuD4TA6SD8elfTKCcpRULrJzA8ImDCVCdiJgS2nnEc8c14JTVKrh0ZWdUMoxIa5uNRNxFotb0xGcNPkuG0kI0BBplhJUSTMi0wBIuI9rEvYgoM1mdKQe7YsQZkfWswADOxgA+d7WwHkqCd8B4/GpO50gQoFmY32gdQTyw/s7SYHNvLU6i0axEqCo+2zJVxzMEmxHIR0xFdMqiQYO4XcT+fz/ABxiqGVWUcEyAFIm0woEDfrc39eVp2Dr1alCoa1QVT3hCGIAVQsDYc5PvxCHVKag+1pE/wAxmQPjfBUGaq/aZYBzT+19okD/AMqpYapBmIiOc4vKOYVqoXve8IVhpBS10uQqg/PriiztquUIXU3ekgGInuKsk9IE4vMuD36s4CnQ8afVLG88hy/uFwEj9BjIcGEcSrzqE0RLFjF6tbaZvYfLljZAg9SMYXjOqnU4lWFXSaeUlAJJpkGuQwGxmYwGp4iYyzgmwpm8/wBB38sD5dGfSZI35C+3TAHB8zPDO9LmqzU6rhyCLEuVsdtI0rcfdxadxpUAMQVB35yOpv8AsYBM0AabCSRAG8T+g5YqewHgyWXA8OlCNJIkeNvn+pxZd59iCWJJK+t2HljBVs7Vo5Th3dVWpCo4QlSRrLV6Qk9AF1jf72A6DxCr46Xj35WvCt023wXpAPszAF+vpvgeqgD0ZBEBgAWJ5eeDVB1e7AV1TV3lWTYUwwG4B117gHblcdMcT7HcMpVqzJWqFVRUbxEeGqrnTpIBsVZyVECZkEQcdP7dZ/OUXoHK01cO2mtIJAT7SJI9ke0dXIhesHmH0X8Pps9Riz6SixC2BJkrLAybre2+CZbheynDyahFQsagIYd4b31KSSA0ggRzXTY8sFdmeCZbLZiMu9Q96rMyltSrGi4PtDUTO9+cwIqMlRmvTUBgp78kg3EOsE73v8zi3p5c0DXqZdS9YUajJI1FnCkqIEar2jngLvhyBc7mAICrTogKogAQdrz7gIxpKZHp5nGL7CV69Z6j5lNNTRR7yV0+Lu725HqB8BjZtIPl+/hvgrLcBOnM55gum9LxGfH9kD94kWmJHnibtGT3PiYQtRbSBMgAbCZk7WnFd2hZqGUzdem5pse5IqKCSoHdobX1SJ+MYkyrvX4VQeodTsKDs53JKpf4n8cAfSNpPw9/pin7ft/0NZYJnQIgg3dYiL79MXD1NIXYTAvEnc26m0+44qe1qiplKiqZkqsggxDiZk8ufO3W2Ad2JDfU8tI06aNML1/0xuCbXMR0xYzqzU2P2K6iDeZMC3v3xl/rFfLV+D5daroppqtSmpOh9Kot725mL41OapBc6zBYJoU5MkzDvE+kn44IsqZvN9vTHiw1ElmBkWAYgWHS04jReUfueWJcuG1HwoQOu+w3M7e7BXz9QyxrV8zpdlArVSsGJN9LS0mZ39eXKPtJRqIA1TRPjBURM6CLixi3qJxYUcu4qVGYka6tU6AGIB1Gym1vzOI+Kq71Vour6e6dNTAlUJDRGr7wM9N8Vl1PsvmFbJ0Dr0/YiEGmAdK22JtcXPK+MZ9ITq2bRJuoa9gRK0YUGwOxnci2JqOaqUM9kcqtSqqihTBQGKbwlUEtfc6R93ZB7k+lMlc5RqVFbSur2SSD4aRgQtpA6b9cRQHZ+kaWfor7amo0MwlQUDSUabRqHrqAxvuJVU0sXaqg8XiGsHflG/K3THMuzGd08QoalLF3CwdQKggENBAHlcH1x1QpVhwhUmW06pj2juR7xgYVnApiuXMk5ZibzJhee59RHux7E3AUAp15mRlW9ZAX549i6el837Y+YWv0tuoytEtqCiuJIUkiUqAG19+mMJw/LA5iVLFVp6izoRe5GnWBI07nr6xifj3HqtfL5UkEv36AI+5K06gYkXDBlhpj7w5EHBfDXfW1V4pnuR9ykBpJbcwTa3P1nEZwnWVdpJAjwzpCrM8o6+u9ueLXsxlFqLVdlL66NSlUiQDFaqdEcmGphvNx5HAfEeGmsNS1GXUCIIDDxAgG1gy+FgQfjiDJZwUc19URqqnR3rIrjuhrdtRBILaixG8DxTbBW04LkqdGkwVGpLqLEEnnEm/LGYzfEhUrpl0I1rTSsZMAqTAKkbkTJG1x1xe/XCAIZzc/e2AkeI7A9ZxzjM5mnS43QVauoV8stJGSGClnJAMTqU6d/wCqcFazi2XPe5UuWCircqpLEmlUEAKrEgk3gWEzbF1w1l78BFqR3bSWR1EkpHtKLm9h02tgPPIzPlRoVXWs0k3FqNUWPWCSDH9pOO1KtOjXawZcvWKso2YKCNzO/TAaai/5xij4jlEejmWFNKhenUQgbuPF4TG4v8+uF7JZ1qmSytR5LvRpsxPMlFJO/vxY0aIUBVDBQLAM0DpucBTcNolOHMr0RQKpW+yWyqJqRG4uIb37csWKvqUwT4lMEQd9j0nmDiLiKBhoGuGYajra9xbf2bbbb4jzAWl3FNB4T4VANlCrPvAA/DbAOrKvdsW8KrEzYDSQd5ECRgXM5Ve7oA0xUClbDZbqdtvaEz/ScGUaR0gMYTVvJDTI0kEXG2B8vWqM1VQ7sA/gdWJIUqN58LEGSIm2mb4A3MVCul9WphTdtMi+lVOkdRM7yb4KTMqYYGZWRHn/AIxR9oq9NcrVqVi6IqMSSzBhII2BmTNvUYruwHEnq5CjVq1RUbTchVUCCQAQIA0gQY6YDUZgSlXYjuz/AO5jkfYjhg1EaBIpUQdYAHsC8FGbUDPMC+2OkVuLK706VNgwYVC5HiUALWEMdp1cv6Tik4Jl6iqW0EeREsYjzEDy6ycEZvtqy0MsXRASaVamqzEd61JDEreJBERz2xa/Q/ULZamD7VMshFo8LRuPLrvJwN9IfD6z5UrSps7AEQsc6lI7TP3T1/PBP0Q5apSoFKqaG1uRfcHzkkwbdfXA/roGWpfbVTYWXlvbn++mPZniKpWo0GF6y1XnoKWiZ/5/LAfZ/i9Gr7LjXoplkYw4LLYMOtj+OxBxn+1nHEo8Y4dSKzqSohOoAAVyqC25IKfA+WCrDtDQapk6vcqKjMKTKsKwaGQkAP4TYYZw1CnCqKV9NN0SlrUwoUqVtA8IAj0xrDRERe3mf1wHxHJoyMrF4IgjvHuOljzwFPm9LL4pEQ0zABF59MVmcQPRCMysrP7Xshm1kgATPURPLFlxPOKgTUDFSoqD/cZjzi3LDXyw8NQSWRi6gGLlWU3EbhjueeAqOL5Cs2c4cyKDSpD7QkAlIiIJ8Q25dMW3G6pWuO7h37myl41Q6jnfmb7TbBZ4jpqKjd6S0wVWoyiImWWQu/MjDM7lddQM2rwyBcnmCN7RInrtBF5CdDB+N8NoVafenUSLxty0jywBwPjC5nvtMjuaz0WBjdDuI2BxZIHOoqRvEabzA5g9b7YDiWXzSQ7Bhp1OoLHxwxZQQIBBAaZOxg4hqUIzdBNWpS6htjEPeSLbD1gE4FzhV6NfvNI0udegrrBNWPCGbxANG8eE8uZGU4kFCurmmxRTqpErdhcAqRAGr2TbrcYrLc57IMucpV/A1M00p69SysGoSVJMrJYC2w2nFZ9JdNWrLoIY6JAbW5M6QQDtpMbeW18UeQ7QHU1GvnMwhaSH11GEg7Du2IgjYr5YDzWdTMgd9mqtqbFQ5erpaQSQH8IQCbwDHpAgK7N5llz2WJOnvKiqwUQSBNmmJUmb252x1DPUaRV2dCY1TpA1bmQJvJHQ7nHKuyFGiM9k1pOTpqnVqmC2kggQIJtMHr0x2DNmoqMq6N2gtPtFm5aT4RNv2cFwruCLqpZogEA5VyBzuotj2AaNFlyNN10941Je8cMQrKUipIsCINt7wYtj2GuZiNb/AJ5rE9nlq1cvk2u5fM1WOmUhiHjxCABI/mB2AxseL1Vy2XrVHmme7aFepqZ/CfCuti27cjjlfBe1Zp0aNDuGqCi7OCtQqZbVvpXlPyGB+1XaR849MVkKdyCunVsAdoYWbkTzgdMViu3/AEbg1chlmWpqApgcpBUaSu2wIj3DGWqcfoJx11B1TlzROgAzWVi+na+2iw3tjkmR4hUpK4o1atNngHQ+kFRJhoNzMfPrhlGvoK1EZhUVlYGxIZYMzyvtv57YFfU2Zz60F11MwiUwJLNCzG4vufIXvj59zXaVKnGfrrO4p98ralHi0KAogcrD1wH2t7VHP1Eq1lbUiBAA402MkxpsTeY8umJqC5XMIqlFyomFrFndNRuVcldue/TzJGcvoDOBKwyrI5ZHYupDABh3b7EDnI364xP0gdt8rSUU8qwzVSstWmwFQlUVgBBt7RO0fym+A+Edt1yVKgkGrToalV1BlxOmwZhYCwbnAxiuHZzK97U7rJVsx3jFlNw6C4bSKc2Gre3LyxFrq/0Wcfp5jKrliWSvlVFN0IXZfCCPLkZ5j34d297dDhtahRjve8EudQBRNQGwU3336Y5x9VrLXFfJ06lAqQSppZkaovFQmVN9ySJ1DbfFXms++ZzVbMZim2YqVFgolJigtA0+IFYKm9+eKld+4NxOjmqevLVg6zeNMjfcRKn1xzvtp2tprxjKoxcU8mWFVgVW9cBTAIuqgrJ39qIicY3s9ns3kVzLChmUWtThmFBl0aT7SsTCQCbxacAZftFSp0Gp08qKmq9SpVJYks33tMWssXF55nAr6Seki1EQsSdJK+zyMGLXPiA95xi+3vEs5Sr0Mvk30PUV6j1CNWlUMaYvuSAfdjnPAPpAzyd265cV+6pvTRmV2ZdZX7wPLSovuBck3xU8JzGcod4i0Mx3lZNOoq/eQwltNrSZYGOhJOItXfaft82dylbLPSKVQyGVqyhCGWJBA20iBJ38sXX0cqx4TWpVJGpmKqw3pVBGodV1K/zxzSjlmoutSvRdVLWFRXVW0kFhJibWI/q5Wx0LslxCtUoCsxorQFSsGSmHNQAkvpbTUGmmNT6dVhJmZE1G14HwqjTZO40TRNRSWKX9pQCsrybfqI9LzKZeqgCTSVVVQJeeUR7RJ23nGTyfbqhTJX7WJYy3eGzeLUNbkmSTaZttF8aHhPaGlXJFNmfSRdle5OxF9Mb7TiKv04fSdfFeYkK5GxBgwxtIuJg85x6nweiunweySRJmC0zub7mOnLCZOiOi+7UPzOLFUtvH79cFZFuCpSqDSqrL5Y+GALVwJgbGOY9Mcl+k/tE2Y4n32WAdcmF01El1JQ6yxO0BiRbpucfQWYyavOoCSImLiDIuDNjceeOZ5zsj9Ro1qdOga9OozGkt7BraWYXUwfajYRJnBMrzs19JeUzWXqVn1UWpEBqZcamDGFZbixJvPs8zF8U/BvpKp1c29DMq1JKjA5diHEqzFVFTUbFhDatrxyvy/Mdiq4UMaTKdRlRUpmwta/Wd+QPOJnz2WzFRGqOvd06YVNFIorkKZUAaiWCwpgbEExbFS5dV+knidHKnJJUZkL5hW1XKqlIjWWjmQ8f9xPK+prZKU0qx8am87Ajf5iMcJ4jTzvE1paqWaqjLU+7Q6GZ21N7RITxREMbEwvPGnr9reNUtOnJ1WFOmtOWy1UKdH3oBBkwOnPBa6PxrNJlMua1arGkASx0hm5ATzIvudjibNcSo0suc29Q9yEDawZBVvZiN5nl1xwntnx/P8QWiMzlqqCkDK00dUYnZoYGGAgc+fWMPyvafN5fLLlVoVBR7zWoqHxobnSrQAEJmQymQWjeRCtJ9GfaSmudzVGpqppm6rVqGvwe0W5m8spWNwdJjz6q/CVI1aWkyTBg7RPryx85ZunXrEM+TzbFQqqwLSoWw0xSj5R0x0P8A+7HEFWDwypItLd5uOv2dzimMsZWqmjUekCFWpV7t9YgBe8Lt4gdVwoE2NzzxU0HGqop1d2gbQxpmdGrwmD7Ox3k38sWlHNZ45r63/DmdmBU6qVYqQ0ATcAGLA2F9rYn4nwmvX7yo+SdO8YaiWTUhWyhA7AqN51TNvXBFMmZonMJSYaxen3iMLl4AI1GNI2uRuTifK8QTwVXqaQy6QqqjNIYSIDDTuIJFwx6HHsh2Wqa1JyuZIDLsyC8zadxY7H34saPBFR1nh2eXSxOoAuQRtpAo6WuBEmOszgifseqtxKgAC1QVRY0ShUAOdQKmBctIO8A8sdrznCVZSHEgzPID5+e+OJ5SuMpVGa+pZtaoqFkepTOg6hdoCJO7ELMX9I0a/SBxGt7OXqEH2QuRd+l7VgOvLlguFxnFq08gEgNNNAfCVBGkg6TzkiCfMk4TGWzPHOIVF0VctVWkiEsxyj0oCITd9baRYCehOPYjWMu8U+DU1BAkTvAQC/lpj5Y9U4JSYAMqtH8yUzbpdLYscenBiq9OD01jSNMfyqg+ELbEn8MT+oeQMD4YMx6cFoSpw2m26z588R/wal/L8hg/HsChjkliDcdIH6YaeHJ/KNo2GC8ewKFXh6AQNvRf0wpyQ6n4LH4YJx7AoHMcJpOpVlBVgQwKqQQdwQRccsC5XszQpDTSDU1tCqYUR0UWHw6YuMenBKDp8PCzDvB5T/bHnyBP/mOP+J/EYNwhwWqPMdlqNR0qVSar0/YZ0pFl9D3duuH0+zdNJ7pjSJ3NNKQLes0zPM4usJglUP8A9NNMnOZkjkNOWAH/ABoA/PBeX4KFAHe1Wj7zFZ+SgfLli0whwKEGQH87/EfphwyUfeY+un9MFHCHBbkN9TH8zfv3Y8MmOrfL9MFHCHAoVskCILMfePyGGNw1f5qlr+0fzwccJgVW1OCqZ8dW/PXfaLWthf4Mn81QXmznFkcJgUAvClH3qn/I48OEr/PV/wCZ5/LFhhMCgf4Uv8zz11YWnw4CfG8HkSP0wdhMCh1yv9TfL9MI2Tn7zj0OCsJgVXVeFSZFaqnoVP8A6lOHfwwx/rVf/wBJ/wDTiwwmBQRyDcq1QecJ+afuMRnhbHevV+FL/wCPFkcJgVQcR7MGsr03zeY0OrI6AZeGDLB3oE7HkcexfnHsCvYXEYbCzjj21IdhcRBsOnDtqQ7C4jDYUnDvqQ44U4jDYWcO2pDjhYxGGx4nE76kPOFIxGGws4vfUh2FOIw2PE4d9SHnHjhgbCzh31IdhTiMNjxOJ31IfhThgbCE4vbUh8YXDA2ELYd9SH49hurCE4dtSHxhcM1YTVh31Ifj2GzhC2HfUh4GPYbOELYd9SHgY9hs4Qth31IeMew2cIWw76kPAx7DZwhbDvqQ+MewycLh31I//9k="/>
          <p:cNvSpPr>
            <a:spLocks noChangeAspect="1" noChangeArrowheads="1"/>
          </p:cNvSpPr>
          <p:nvPr/>
        </p:nvSpPr>
        <p:spPr bwMode="auto">
          <a:xfrm>
            <a:off x="0"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1948"/>
                </a:solidFill>
                <a:latin typeface="Centaur MT" pitchFamily="-128" charset="0"/>
                <a:ea typeface="ヒラギノ角ゴ Pro W3" pitchFamily="-128" charset="-128"/>
              </a:defRPr>
            </a:lvl1pPr>
            <a:lvl2pPr marL="742950" indent="-285750">
              <a:spcBef>
                <a:spcPct val="20000"/>
              </a:spcBef>
              <a:buChar char="–"/>
              <a:defRPr sz="2800">
                <a:solidFill>
                  <a:srgbClr val="001948"/>
                </a:solidFill>
                <a:latin typeface="Centaur MT" pitchFamily="-128" charset="0"/>
                <a:ea typeface="ヒラギノ角ゴ Pro W3" pitchFamily="-128" charset="-128"/>
              </a:defRPr>
            </a:lvl2pPr>
            <a:lvl3pPr marL="1143000" indent="-228600">
              <a:spcBef>
                <a:spcPct val="20000"/>
              </a:spcBef>
              <a:buChar char="•"/>
              <a:defRPr sz="2400">
                <a:solidFill>
                  <a:srgbClr val="001948"/>
                </a:solidFill>
                <a:latin typeface="Centaur MT" pitchFamily="-128" charset="0"/>
                <a:ea typeface="ヒラギノ角ゴ Pro W3" pitchFamily="-128" charset="-128"/>
              </a:defRPr>
            </a:lvl3pPr>
            <a:lvl4pPr marL="1600200" indent="-228600">
              <a:spcBef>
                <a:spcPct val="20000"/>
              </a:spcBef>
              <a:buChar char="–"/>
              <a:defRPr sz="2000">
                <a:solidFill>
                  <a:srgbClr val="001948"/>
                </a:solidFill>
                <a:latin typeface="Centaur MT" pitchFamily="-128" charset="0"/>
                <a:ea typeface="ヒラギノ角ゴ Pro W3" pitchFamily="-128" charset="-128"/>
              </a:defRPr>
            </a:lvl4pPr>
            <a:lvl5pPr marL="2057400" indent="-228600">
              <a:spcBef>
                <a:spcPct val="20000"/>
              </a:spcBef>
              <a:buChar char="»"/>
              <a:defRPr sz="2000">
                <a:solidFill>
                  <a:srgbClr val="001948"/>
                </a:solidFill>
                <a:latin typeface="Centaur MT" pitchFamily="-128" charset="0"/>
                <a:ea typeface="ヒラギノ角ゴ Pro W3" pitchFamily="-128" charset="-128"/>
              </a:defRPr>
            </a:lvl5pPr>
            <a:lvl6pPr marL="25146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6pPr>
            <a:lvl7pPr marL="29718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7pPr>
            <a:lvl8pPr marL="34290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8pPr>
            <a:lvl9pPr marL="38862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9pPr>
          </a:lstStyle>
          <a:p>
            <a:pPr>
              <a:spcBef>
                <a:spcPct val="0"/>
              </a:spcBef>
              <a:buFontTx/>
              <a:buNone/>
            </a:pPr>
            <a:endParaRPr lang="en-US" altLang="en-US" sz="2400">
              <a:solidFill>
                <a:schemeClr val="tx1"/>
              </a:solidFill>
              <a:latin typeface="Arial" charset="0"/>
            </a:endParaRPr>
          </a:p>
        </p:txBody>
      </p:sp>
      <p:sp>
        <p:nvSpPr>
          <p:cNvPr id="11267" name="Title 9"/>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Objectives</a:t>
            </a:r>
            <a:endParaRPr lang="en-CA" dirty="0">
              <a:solidFill>
                <a:schemeClr val="tx1">
                  <a:lumMod val="75000"/>
                  <a:lumOff val="25000"/>
                </a:schemeClr>
              </a:solidFill>
            </a:endParaRPr>
          </a:p>
        </p:txBody>
      </p:sp>
      <p:sp>
        <p:nvSpPr>
          <p:cNvPr id="10243" name="Content Placeholder 1"/>
          <p:cNvSpPr>
            <a:spLocks noGrp="1"/>
          </p:cNvSpPr>
          <p:nvPr>
            <p:ph idx="1"/>
          </p:nvPr>
        </p:nvSpPr>
        <p:spPr/>
        <p:txBody>
          <a:bodyPr/>
          <a:lstStyle/>
          <a:p>
            <a:pPr eaLnBrk="1" hangingPunct="1">
              <a:buFont typeface="Arial" charset="0"/>
              <a:buChar char="•"/>
            </a:pPr>
            <a:r>
              <a:rPr lang="en-CA" altLang="en-US" sz="2800" smtClean="0">
                <a:solidFill>
                  <a:schemeClr val="tx1"/>
                </a:solidFill>
                <a:latin typeface="Lucida Sans" pitchFamily="34" charset="0"/>
                <a:ea typeface="Lucida Sans" pitchFamily="34" charset="0"/>
                <a:cs typeface="Lucida Sans" pitchFamily="34" charset="0"/>
              </a:rPr>
              <a:t>To increase knowledge of the evidence in support of mentorship</a:t>
            </a:r>
          </a:p>
          <a:p>
            <a:pPr eaLnBrk="1" hangingPunct="1">
              <a:buFont typeface="Arial" charset="0"/>
              <a:buChar char="•"/>
            </a:pPr>
            <a:r>
              <a:rPr lang="en-CA" altLang="en-US" sz="2800" smtClean="0">
                <a:solidFill>
                  <a:schemeClr val="tx1"/>
                </a:solidFill>
                <a:latin typeface="Lucida Sans" pitchFamily="34" charset="0"/>
                <a:ea typeface="Lucida Sans" pitchFamily="34" charset="0"/>
                <a:cs typeface="Lucida Sans" pitchFamily="34" charset="0"/>
              </a:rPr>
              <a:t>To enhance awareness of a framework for developing effective mentors and mentees</a:t>
            </a:r>
          </a:p>
          <a:p>
            <a:pPr eaLnBrk="1" hangingPunct="1"/>
            <a:endParaRPr lang="en-CA" altLang="en-US" smtClean="0"/>
          </a:p>
        </p:txBody>
      </p:sp>
    </p:spTree>
    <p:extLst>
      <p:ext uri="{BB962C8B-B14F-4D97-AF65-F5344CB8AC3E}">
        <p14:creationId xmlns:p14="http://schemas.microsoft.com/office/powerpoint/2010/main" val="743568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US" altLang="en-US" smtClean="0"/>
          </a:p>
        </p:txBody>
      </p:sp>
      <p:sp>
        <p:nvSpPr>
          <p:cNvPr id="12291" name="Content Placeholder 2"/>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endParaRPr lang="en-US" altLang="en-US" smtClean="0"/>
          </a:p>
        </p:txBody>
      </p:sp>
      <p:sp>
        <p:nvSpPr>
          <p:cNvPr id="13315" name="Title 2"/>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endParaRPr lang="en-US" altLang="en-US" smtClean="0"/>
          </a:p>
        </p:txBody>
      </p:sp>
      <p:sp>
        <p:nvSpPr>
          <p:cNvPr id="14339" name="Title 4"/>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endParaRPr lang="en-US" altLang="en-US" smtClean="0"/>
          </a:p>
        </p:txBody>
      </p:sp>
      <p:sp>
        <p:nvSpPr>
          <p:cNvPr id="15363" name="Title 2"/>
          <p:cNvSpPr>
            <a:spLocks noGrp="1"/>
          </p:cNvSpPr>
          <p:nvPr>
            <p:ph type="title"/>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ctrTitle"/>
          </p:nvPr>
        </p:nvSpPr>
        <p:spPr/>
        <p:txBody>
          <a:bodyPr/>
          <a:lstStyle/>
          <a:p>
            <a:r>
              <a:rPr lang="en-US" altLang="en-US" smtClean="0"/>
              <a:t>Additional slides </a:t>
            </a:r>
          </a:p>
        </p:txBody>
      </p:sp>
      <p:sp>
        <p:nvSpPr>
          <p:cNvPr id="5" name="Subtitle 4"/>
          <p:cNvSpPr>
            <a:spLocks noGrp="1"/>
          </p:cNvSpPr>
          <p:nvPr>
            <p:ph type="subTitle" idx="1"/>
          </p:nvPr>
        </p:nvSpPr>
        <p:spPr/>
        <p:txBody>
          <a:bodyPr/>
          <a:lstStyle/>
          <a:p>
            <a:pPr>
              <a:defRPr/>
            </a:pPr>
            <a:r>
              <a:rPr lang="en-US" dirty="0" smtClean="0">
                <a:solidFill>
                  <a:schemeClr val="accent2">
                    <a:lumMod val="20000"/>
                    <a:lumOff val="80000"/>
                  </a:schemeClr>
                </a:solidFill>
              </a:rPr>
              <a:t>Optional </a:t>
            </a:r>
            <a:endParaRPr lang="en-US" dirty="0">
              <a:solidFill>
                <a:schemeClr val="accent2">
                  <a:lumMod val="20000"/>
                  <a:lumOff val="8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1">
                    <a:lumMod val="75000"/>
                    <a:lumOff val="25000"/>
                  </a:schemeClr>
                </a:solidFill>
              </a:rPr>
              <a:t>What is mentorship?</a:t>
            </a:r>
          </a:p>
        </p:txBody>
      </p:sp>
      <p:sp>
        <p:nvSpPr>
          <p:cNvPr id="11267" name="Rectangle 3"/>
          <p:cNvSpPr>
            <a:spLocks noGrp="1" noChangeArrowheads="1"/>
          </p:cNvSpPr>
          <p:nvPr>
            <p:ph idx="1"/>
          </p:nvPr>
        </p:nvSpPr>
        <p:spPr/>
        <p:txBody>
          <a:bodyPr/>
          <a:lstStyle/>
          <a:p>
            <a:pPr eaLnBrk="1" hangingPunct="1"/>
            <a:r>
              <a:rPr lang="en-US" altLang="en-US" sz="2800" smtClean="0"/>
              <a:t>The mentoring relationship is ‘o</a:t>
            </a:r>
            <a:r>
              <a:rPr lang="en-US" altLang="en-US" sz="2800" i="1" smtClean="0"/>
              <a:t>ne of the most complex and developmentally important’ in a person’s life.</a:t>
            </a:r>
          </a:p>
          <a:p>
            <a:pPr eaLnBrk="1" hangingPunct="1"/>
            <a:r>
              <a:rPr lang="en-US" altLang="en-US" sz="2800" smtClean="0"/>
              <a:t>The mentor will act as teacher, sponsor, guide, exemplar, counselor, moral support--but most important is to ‘a</a:t>
            </a:r>
            <a:r>
              <a:rPr lang="en-US" altLang="en-US" sz="2800" i="1" smtClean="0"/>
              <a:t>ssist and facilitate the realization of the dream’</a:t>
            </a:r>
            <a:r>
              <a:rPr lang="en-US" altLang="en-US" sz="2800" smtClean="0"/>
              <a:t> </a:t>
            </a:r>
          </a:p>
          <a:p>
            <a:pPr lvl="2" eaLnBrk="1" hangingPunct="1"/>
            <a:r>
              <a:rPr lang="en-US" altLang="en-US" sz="1200" b="1" smtClean="0"/>
              <a:t>Levinson DJ: “The Seasons of a Man’s Life”.</a:t>
            </a:r>
            <a:br>
              <a:rPr lang="en-US" altLang="en-US" sz="1200" b="1" smtClean="0"/>
            </a:br>
            <a:r>
              <a:rPr lang="en-US" altLang="en-US" sz="1200" b="1" smtClean="0"/>
              <a:t> New York, Alfred A Knopf, 1978</a:t>
            </a:r>
            <a:endParaRPr lang="en-US" altLang="en-US" sz="2000" smtClean="0"/>
          </a:p>
          <a:p>
            <a:pPr eaLnBrk="1" hangingPunct="1"/>
            <a:endParaRPr lang="en-US" altLang="en-US" sz="2800" smtClean="0"/>
          </a:p>
          <a:p>
            <a:pPr eaLnBrk="1" hangingPunct="1"/>
            <a:endParaRPr lang="en-US" altLang="en-US" sz="2800" smtClean="0"/>
          </a:p>
          <a:p>
            <a:pPr eaLnBrk="1" hangingPunct="1"/>
            <a:endParaRPr lang="en-US" altLang="en-US" sz="2800" smtClean="0"/>
          </a:p>
        </p:txBody>
      </p:sp>
    </p:spTree>
    <p:extLst>
      <p:ext uri="{BB962C8B-B14F-4D97-AF65-F5344CB8AC3E}">
        <p14:creationId xmlns:p14="http://schemas.microsoft.com/office/powerpoint/2010/main" val="307396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What is mentorship?</a:t>
            </a:r>
            <a:endParaRPr lang="en-CA" dirty="0">
              <a:solidFill>
                <a:schemeClr val="tx1">
                  <a:lumMod val="75000"/>
                  <a:lumOff val="25000"/>
                </a:schemeClr>
              </a:solidFill>
            </a:endParaRPr>
          </a:p>
        </p:txBody>
      </p:sp>
      <p:sp>
        <p:nvSpPr>
          <p:cNvPr id="3" name="Content Placeholder 2"/>
          <p:cNvSpPr>
            <a:spLocks noGrp="1"/>
          </p:cNvSpPr>
          <p:nvPr>
            <p:ph idx="1"/>
          </p:nvPr>
        </p:nvSpPr>
        <p:spPr/>
        <p:txBody>
          <a:bodyPr rtlCol="0">
            <a:normAutofit lnSpcReduction="10000"/>
          </a:bodyPr>
          <a:lstStyle/>
          <a:p>
            <a:pPr marL="566928" indent="-457200" eaLnBrk="1" fontAlgn="auto" hangingPunct="1">
              <a:lnSpc>
                <a:spcPct val="110000"/>
              </a:lnSpc>
              <a:spcAft>
                <a:spcPts val="0"/>
              </a:spcAft>
              <a:defRPr/>
            </a:pPr>
            <a:r>
              <a:rPr lang="en-CA" sz="3200" dirty="0">
                <a:solidFill>
                  <a:schemeClr val="tx1"/>
                </a:solidFill>
                <a:latin typeface="Lucida Sans" panose="020B0602030504020204" pitchFamily="34" charset="0"/>
                <a:cs typeface="Lucida Sans" panose="020B0602030504020204" pitchFamily="34" charset="0"/>
              </a:rPr>
              <a:t>A process whereby an experienced, highly regarded, empathetic person (the mentor) guides another (usually younger or more junior) individual (the mentee) in the development and re-examination of their own ideas, learning, and personal and professional development.</a:t>
            </a:r>
            <a:r>
              <a:rPr lang="en-CA" sz="3200" dirty="0" smtClean="0">
                <a:solidFill>
                  <a:schemeClr val="tx1"/>
                </a:solidFill>
                <a:latin typeface="Lucida Sans" panose="020B0602030504020204" pitchFamily="34" charset="0"/>
                <a:cs typeface="Lucida Sans" panose="020B0602030504020204" pitchFamily="34" charset="0"/>
              </a:rPr>
              <a:t> </a:t>
            </a:r>
          </a:p>
          <a:p>
            <a:pPr marL="859536" lvl="2" indent="-182880" eaLnBrk="1" fontAlgn="auto" hangingPunct="1">
              <a:spcAft>
                <a:spcPts val="0"/>
              </a:spcAft>
              <a:buFont typeface="Wingdings 2"/>
              <a:buChar char=""/>
              <a:defRPr/>
            </a:pPr>
            <a:r>
              <a:rPr lang="en-US" sz="1900" dirty="0">
                <a:solidFill>
                  <a:schemeClr val="tx1"/>
                </a:solidFill>
              </a:rPr>
              <a:t>Standing Committee on Postgraduate Medical and Dental Education.  Supporting doctors and dentists at work:  An enquiry into mentoring. 1998. </a:t>
            </a:r>
            <a:r>
              <a:rPr lang="en-US" sz="1900" u="sng" dirty="0">
                <a:solidFill>
                  <a:schemeClr val="tx1"/>
                </a:solidFill>
                <a:hlinkClick r:id="rId2"/>
              </a:rPr>
              <a:t>www.mcgl.dircon.co.uk/scopme/mentor5.pdf</a:t>
            </a:r>
            <a:r>
              <a:rPr lang="en-US" sz="1900" dirty="0">
                <a:solidFill>
                  <a:schemeClr val="tx1"/>
                </a:solidFill>
              </a:rPr>
              <a:t>.</a:t>
            </a:r>
            <a:endParaRPr lang="en-CA" sz="1900" dirty="0">
              <a:solidFill>
                <a:schemeClr val="tx1"/>
              </a:solidFill>
            </a:endParaRPr>
          </a:p>
        </p:txBody>
      </p:sp>
    </p:spTree>
    <p:extLst>
      <p:ext uri="{BB962C8B-B14F-4D97-AF65-F5344CB8AC3E}">
        <p14:creationId xmlns:p14="http://schemas.microsoft.com/office/powerpoint/2010/main" val="1416850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solidFill>
                  <a:schemeClr val="tx1">
                    <a:lumMod val="75000"/>
                    <a:lumOff val="25000"/>
                  </a:schemeClr>
                </a:solidFill>
              </a:rPr>
              <a:t>Mentor</a:t>
            </a:r>
            <a:endParaRPr lang="en-CA" dirty="0">
              <a:solidFill>
                <a:schemeClr val="tx1">
                  <a:lumMod val="75000"/>
                  <a:lumOff val="25000"/>
                </a:schemeClr>
              </a:solidFill>
            </a:endParaRPr>
          </a:p>
        </p:txBody>
      </p:sp>
      <p:sp>
        <p:nvSpPr>
          <p:cNvPr id="13315" name="Content Placeholder 2"/>
          <p:cNvSpPr>
            <a:spLocks noGrp="1"/>
          </p:cNvSpPr>
          <p:nvPr>
            <p:ph idx="1"/>
          </p:nvPr>
        </p:nvSpPr>
        <p:spPr/>
        <p:txBody>
          <a:bodyPr/>
          <a:lstStyle/>
          <a:p>
            <a:pPr eaLnBrk="1" hangingPunct="1"/>
            <a:r>
              <a:rPr lang="en-US" altLang="en-US" sz="2800" dirty="0" smtClean="0">
                <a:solidFill>
                  <a:schemeClr val="tx1"/>
                </a:solidFill>
                <a:latin typeface="Lucida Sans" pitchFamily="34" charset="0"/>
                <a:ea typeface="Lucida Sans" pitchFamily="34" charset="0"/>
                <a:cs typeface="Lucida Sans" pitchFamily="34" charset="0"/>
              </a:rPr>
              <a:t>≠ role model : </a:t>
            </a:r>
          </a:p>
          <a:p>
            <a:pPr lvl="1" eaLnBrk="1" hangingPunct="1">
              <a:buFont typeface="Courier New" panose="02070309020205020404" pitchFamily="49" charset="0"/>
              <a:buChar char="o"/>
            </a:pPr>
            <a:r>
              <a:rPr lang="en-US" altLang="en-US" dirty="0" smtClean="0">
                <a:solidFill>
                  <a:schemeClr val="tx1"/>
                </a:solidFill>
                <a:latin typeface="Lucida Sans" pitchFamily="34" charset="0"/>
                <a:ea typeface="Lucida Sans" pitchFamily="34" charset="0"/>
                <a:cs typeface="Lucida Sans" pitchFamily="34" charset="0"/>
              </a:rPr>
              <a:t>‘</a:t>
            </a:r>
            <a:r>
              <a:rPr lang="en-US" altLang="en-US" sz="2000" dirty="0" smtClean="0">
                <a:solidFill>
                  <a:schemeClr val="tx1"/>
                </a:solidFill>
                <a:latin typeface="Lucida Sans" pitchFamily="34" charset="0"/>
                <a:ea typeface="Lucida Sans" pitchFamily="34" charset="0"/>
                <a:cs typeface="Lucida Sans" pitchFamily="34" charset="0"/>
              </a:rPr>
              <a:t>Passive, observational learning model in which an individual attempts to emulate observed, desirable </a:t>
            </a:r>
            <a:r>
              <a:rPr lang="en-US" altLang="en-US" sz="2000" dirty="0" err="1" smtClean="0">
                <a:solidFill>
                  <a:schemeClr val="tx1"/>
                </a:solidFill>
                <a:latin typeface="Lucida Sans" pitchFamily="34" charset="0"/>
                <a:ea typeface="Lucida Sans" pitchFamily="34" charset="0"/>
                <a:cs typeface="Lucida Sans" pitchFamily="34" charset="0"/>
              </a:rPr>
              <a:t>behaviours</a:t>
            </a:r>
            <a:r>
              <a:rPr lang="en-US" altLang="en-US" sz="2000" dirty="0" smtClean="0">
                <a:solidFill>
                  <a:schemeClr val="tx1"/>
                </a:solidFill>
                <a:latin typeface="Lucida Sans" pitchFamily="34" charset="0"/>
                <a:ea typeface="Lucida Sans" pitchFamily="34" charset="0"/>
                <a:cs typeface="Lucida Sans" pitchFamily="34" charset="0"/>
              </a:rPr>
              <a:t> and qualities’</a:t>
            </a:r>
          </a:p>
          <a:p>
            <a:pPr eaLnBrk="1" hangingPunct="1"/>
            <a:r>
              <a:rPr lang="en-US" altLang="en-US" sz="2800" dirty="0" smtClean="0">
                <a:solidFill>
                  <a:schemeClr val="tx1"/>
                </a:solidFill>
                <a:latin typeface="Lucida Sans" pitchFamily="34" charset="0"/>
                <a:ea typeface="Lucida Sans" pitchFamily="34" charset="0"/>
                <a:cs typeface="Lucida Sans" pitchFamily="34" charset="0"/>
              </a:rPr>
              <a:t>≠ coach:</a:t>
            </a:r>
          </a:p>
          <a:p>
            <a:pPr lvl="1" eaLnBrk="1" hangingPunct="1">
              <a:buFont typeface="Courier New" panose="02070309020205020404" pitchFamily="49" charset="0"/>
              <a:buChar char="o"/>
            </a:pPr>
            <a:r>
              <a:rPr lang="en-US" altLang="en-US" sz="2000" dirty="0" smtClean="0">
                <a:solidFill>
                  <a:schemeClr val="tx1"/>
                </a:solidFill>
                <a:latin typeface="Lucida Sans" pitchFamily="34" charset="0"/>
                <a:ea typeface="Lucida Sans" pitchFamily="34" charset="0"/>
                <a:cs typeface="Lucida Sans" pitchFamily="34" charset="0"/>
              </a:rPr>
              <a:t>‘Provide guidance around a specific task/performance/achievement’</a:t>
            </a:r>
            <a:endParaRPr lang="en-CA" altLang="en-US" sz="2000" dirty="0" smtClean="0">
              <a:solidFill>
                <a:schemeClr val="tx1"/>
              </a:solidFill>
              <a:latin typeface="Lucida Sans" pitchFamily="34" charset="0"/>
              <a:ea typeface="Lucida Sans" pitchFamily="34" charset="0"/>
              <a:cs typeface="Lucida Sans" pitchFamily="34" charset="0"/>
            </a:endParaRPr>
          </a:p>
        </p:txBody>
      </p:sp>
    </p:spTree>
    <p:extLst>
      <p:ext uri="{BB962C8B-B14F-4D97-AF65-F5344CB8AC3E}">
        <p14:creationId xmlns:p14="http://schemas.microsoft.com/office/powerpoint/2010/main" val="271375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CA" dirty="0">
              <a:solidFill>
                <a:schemeClr val="tx1">
                  <a:lumMod val="75000"/>
                  <a:lumOff val="25000"/>
                </a:schemeClr>
              </a:solidFill>
            </a:endParaRPr>
          </a:p>
        </p:txBody>
      </p:sp>
      <p:sp>
        <p:nvSpPr>
          <p:cNvPr id="14339" name="Content Placeholder 2"/>
          <p:cNvSpPr>
            <a:spLocks noGrp="1"/>
          </p:cNvSpPr>
          <p:nvPr>
            <p:ph idx="1"/>
          </p:nvPr>
        </p:nvSpPr>
        <p:spPr/>
        <p:txBody>
          <a:bodyPr/>
          <a:lstStyle/>
          <a:p>
            <a:pPr marL="0" indent="0" eaLnBrk="1" hangingPunct="1">
              <a:buFont typeface="Arial" charset="0"/>
              <a:buNone/>
            </a:pPr>
            <a:r>
              <a:rPr lang="en-US" altLang="en-US" i="1" dirty="0" smtClean="0">
                <a:solidFill>
                  <a:schemeClr val="tx1"/>
                </a:solidFill>
              </a:rPr>
              <a:t>‘</a:t>
            </a:r>
            <a:r>
              <a:rPr lang="en-US" altLang="en-US" sz="2800" i="1" dirty="0" smtClean="0">
                <a:solidFill>
                  <a:schemeClr val="tx1"/>
                </a:solidFill>
                <a:latin typeface="Lucida Sans" pitchFamily="34" charset="0"/>
                <a:ea typeface="Lucida Sans" pitchFamily="34" charset="0"/>
                <a:cs typeface="Lucida Sans" pitchFamily="34" charset="0"/>
              </a:rPr>
              <a:t>Yoda is a coach, teaching Luke how to use the Force, and,</a:t>
            </a:r>
          </a:p>
          <a:p>
            <a:pPr marL="0" indent="0" eaLnBrk="1" hangingPunct="1">
              <a:buFont typeface="Arial" charset="0"/>
              <a:buNone/>
            </a:pPr>
            <a:endParaRPr lang="en-US" altLang="en-US" sz="2800" i="1" dirty="0" smtClean="0">
              <a:solidFill>
                <a:schemeClr val="tx1"/>
              </a:solidFill>
              <a:latin typeface="Lucida Sans" pitchFamily="34" charset="0"/>
              <a:ea typeface="Lucida Sans" pitchFamily="34" charset="0"/>
              <a:cs typeface="Lucida Sans" pitchFamily="34" charset="0"/>
            </a:endParaRPr>
          </a:p>
          <a:p>
            <a:pPr marL="0" indent="0" eaLnBrk="1" hangingPunct="1">
              <a:buFont typeface="Arial" charset="0"/>
              <a:buNone/>
            </a:pPr>
            <a:r>
              <a:rPr lang="en-US" altLang="en-US" sz="2800" i="1" dirty="0" smtClean="0">
                <a:solidFill>
                  <a:schemeClr val="tx1"/>
                </a:solidFill>
                <a:latin typeface="Lucida Sans" pitchFamily="34" charset="0"/>
                <a:ea typeface="Lucida Sans" pitchFamily="34" charset="0"/>
                <a:cs typeface="Lucida Sans" pitchFamily="34" charset="0"/>
              </a:rPr>
              <a:t>Obi-Wan Kenobi is a mentor, showing him what it means to be a Jedi knight</a:t>
            </a:r>
            <a:r>
              <a:rPr lang="en-US" altLang="en-US" sz="2800" dirty="0" smtClean="0">
                <a:solidFill>
                  <a:schemeClr val="tx1"/>
                </a:solidFill>
                <a:latin typeface="Lucida Sans" pitchFamily="34" charset="0"/>
                <a:ea typeface="Lucida Sans" pitchFamily="34" charset="0"/>
                <a:cs typeface="Lucida Sans" pitchFamily="34" charset="0"/>
              </a:rPr>
              <a:t>.’</a:t>
            </a:r>
          </a:p>
          <a:p>
            <a:pPr marL="0" indent="0" eaLnBrk="1" hangingPunct="1">
              <a:buFont typeface="Arial" charset="0"/>
              <a:buNone/>
            </a:pPr>
            <a:endParaRPr lang="en-US" altLang="en-US" sz="2800" dirty="0" smtClean="0">
              <a:solidFill>
                <a:schemeClr val="tx1"/>
              </a:solidFill>
              <a:latin typeface="Lucida Sans" pitchFamily="34" charset="0"/>
              <a:ea typeface="Lucida Sans" pitchFamily="34" charset="0"/>
              <a:cs typeface="Lucida Sans" pitchFamily="34" charset="0"/>
            </a:endParaRPr>
          </a:p>
          <a:p>
            <a:pPr lvl="2" eaLnBrk="1" hangingPunct="1"/>
            <a:r>
              <a:rPr lang="en-US" altLang="en-US" dirty="0" smtClean="0">
                <a:solidFill>
                  <a:schemeClr val="tx1"/>
                </a:solidFill>
              </a:rPr>
              <a:t>www.management-mentors.com</a:t>
            </a:r>
            <a:endParaRPr lang="en-CA" altLang="en-US" dirty="0" smtClean="0">
              <a:solidFill>
                <a:schemeClr val="tx1"/>
              </a:solidFill>
            </a:endParaRPr>
          </a:p>
        </p:txBody>
      </p:sp>
    </p:spTree>
    <p:extLst>
      <p:ext uri="{BB962C8B-B14F-4D97-AF65-F5344CB8AC3E}">
        <p14:creationId xmlns:p14="http://schemas.microsoft.com/office/powerpoint/2010/main" val="2925309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1">
                    <a:lumMod val="75000"/>
                    <a:lumOff val="25000"/>
                  </a:schemeClr>
                </a:solidFill>
              </a:rPr>
              <a:t>Does it currently happen?</a:t>
            </a:r>
          </a:p>
        </p:txBody>
      </p:sp>
      <p:sp>
        <p:nvSpPr>
          <p:cNvPr id="15363" name="Rectangle 3"/>
          <p:cNvSpPr>
            <a:spLocks noGrp="1" noChangeArrowheads="1"/>
          </p:cNvSpPr>
          <p:nvPr>
            <p:ph idx="1"/>
          </p:nvPr>
        </p:nvSpPr>
        <p:spPr/>
        <p:txBody>
          <a:bodyPr/>
          <a:lstStyle/>
          <a:p>
            <a:pPr eaLnBrk="1" hangingPunct="1">
              <a:buFont typeface="Arial" charset="0"/>
              <a:buChar char="•"/>
            </a:pPr>
            <a:r>
              <a:rPr lang="en-US" altLang="en-US" sz="2800" smtClean="0">
                <a:solidFill>
                  <a:schemeClr val="tx1"/>
                </a:solidFill>
                <a:latin typeface="Lucida Sans" pitchFamily="34" charset="0"/>
                <a:ea typeface="Lucida Sans" pitchFamily="34" charset="0"/>
                <a:cs typeface="Lucida Sans" pitchFamily="34" charset="0"/>
              </a:rPr>
              <a:t> Less than 50% of graduate students have a mentor</a:t>
            </a:r>
          </a:p>
          <a:p>
            <a:pPr eaLnBrk="1" hangingPunct="1">
              <a:buFont typeface="Arial" charset="0"/>
              <a:buChar char="•"/>
            </a:pPr>
            <a:r>
              <a:rPr lang="en-US" altLang="en-US" sz="2800" smtClean="0">
                <a:solidFill>
                  <a:schemeClr val="tx1"/>
                </a:solidFill>
                <a:latin typeface="Lucida Sans" pitchFamily="34" charset="0"/>
                <a:ea typeface="Lucida Sans" pitchFamily="34" charset="0"/>
                <a:cs typeface="Lucida Sans" pitchFamily="34" charset="0"/>
              </a:rPr>
              <a:t> In some settings, less than 20% of faculty members in academic medicine have a mentor</a:t>
            </a:r>
          </a:p>
          <a:p>
            <a:pPr lvl="1" eaLnBrk="1" hangingPunct="1">
              <a:buFont typeface="Arial" charset="0"/>
              <a:buChar char="•"/>
            </a:pPr>
            <a:r>
              <a:rPr lang="en-US" altLang="en-US" sz="2600" smtClean="0">
                <a:solidFill>
                  <a:schemeClr val="tx1"/>
                </a:solidFill>
                <a:latin typeface="Lucida Sans" pitchFamily="34" charset="0"/>
                <a:ea typeface="Lucida Sans" pitchFamily="34" charset="0"/>
                <a:cs typeface="Lucida Sans" pitchFamily="34" charset="0"/>
              </a:rPr>
              <a:t>In latest DOM survey, 37% of faculty have a mentor</a:t>
            </a:r>
          </a:p>
          <a:p>
            <a:pPr eaLnBrk="1" hangingPunct="1">
              <a:buFont typeface="Arial" charset="0"/>
              <a:buChar char="•"/>
            </a:pPr>
            <a:r>
              <a:rPr lang="en-US" altLang="en-US" sz="2800" smtClean="0">
                <a:solidFill>
                  <a:schemeClr val="tx1"/>
                </a:solidFill>
                <a:latin typeface="Lucida Sans" pitchFamily="34" charset="0"/>
                <a:ea typeface="Lucida Sans" pitchFamily="34" charset="0"/>
                <a:cs typeface="Lucida Sans" pitchFamily="34" charset="0"/>
              </a:rPr>
              <a:t> There is a perception that women have more difficulty finding a mentor than men</a:t>
            </a:r>
          </a:p>
          <a:p>
            <a:pPr eaLnBrk="1" hangingPunct="1"/>
            <a:endParaRPr lang="en-US" altLang="en-US" smtClean="0"/>
          </a:p>
        </p:txBody>
      </p:sp>
    </p:spTree>
    <p:extLst>
      <p:ext uri="{BB962C8B-B14F-4D97-AF65-F5344CB8AC3E}">
        <p14:creationId xmlns:p14="http://schemas.microsoft.com/office/powerpoint/2010/main" val="1209542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1">
                    <a:lumMod val="75000"/>
                    <a:lumOff val="25000"/>
                  </a:schemeClr>
                </a:solidFill>
              </a:rPr>
              <a:t>Why should we care?</a:t>
            </a:r>
          </a:p>
        </p:txBody>
      </p:sp>
      <p:sp>
        <p:nvSpPr>
          <p:cNvPr id="87043" name="Rectangle 3"/>
          <p:cNvSpPr>
            <a:spLocks noGrp="1" noChangeArrowheads="1"/>
          </p:cNvSpPr>
          <p:nvPr>
            <p:ph idx="1"/>
          </p:nvPr>
        </p:nvSpPr>
        <p:spPr/>
        <p:txBody>
          <a:bodyPr rtlCol="0">
            <a:normAutofit lnSpcReduction="10000"/>
          </a:bodyPr>
          <a:lstStyle/>
          <a:p>
            <a:pPr marL="361188" indent="0" eaLnBrk="1" fontAlgn="auto" hangingPunct="1">
              <a:spcAft>
                <a:spcPts val="0"/>
              </a:spcAft>
              <a:buFont typeface="Calibri" panose="020F0502020204030204" pitchFamily="34" charset="0"/>
              <a:buNone/>
              <a:defRPr/>
            </a:pPr>
            <a:r>
              <a:rPr lang="en-US" sz="2800" dirty="0" smtClean="0">
                <a:solidFill>
                  <a:schemeClr val="tx1"/>
                </a:solidFill>
                <a:latin typeface="Lucida Sans" panose="020B0602030504020204" pitchFamily="34" charset="0"/>
                <a:cs typeface="Lucida Sans" panose="020B0602030504020204" pitchFamily="34" charset="0"/>
              </a:rPr>
              <a:t>Systematic review of literature identified 39 studies</a:t>
            </a:r>
          </a:p>
          <a:p>
            <a:pPr marL="781812" lvl="1" indent="-342900" eaLnBrk="1" fontAlgn="auto" hangingPunct="1">
              <a:spcBef>
                <a:spcPts val="324"/>
              </a:spcBef>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34 cross sectional self-report surveys</a:t>
            </a:r>
          </a:p>
          <a:p>
            <a:pPr marL="973836" lvl="2" indent="-342900" eaLnBrk="1" fontAlgn="auto" hangingPunct="1">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Median sample size 219</a:t>
            </a:r>
          </a:p>
          <a:p>
            <a:pPr marL="973836" lvl="2" indent="-342900" eaLnBrk="1" fontAlgn="auto" hangingPunct="1">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Median response rate 62%</a:t>
            </a:r>
          </a:p>
          <a:p>
            <a:pPr marL="781812" lvl="1" indent="-342900" eaLnBrk="1" fontAlgn="auto" hangingPunct="1">
              <a:spcBef>
                <a:spcPts val="324"/>
              </a:spcBef>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3 before and after case series</a:t>
            </a:r>
          </a:p>
          <a:p>
            <a:pPr marL="781812" lvl="1" indent="-342900" eaLnBrk="1" fontAlgn="auto" hangingPunct="1">
              <a:spcBef>
                <a:spcPts val="324"/>
              </a:spcBef>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1 case control study</a:t>
            </a:r>
          </a:p>
          <a:p>
            <a:pPr marL="781812" lvl="1" indent="-342900" eaLnBrk="1" fontAlgn="auto" hangingPunct="1">
              <a:spcBef>
                <a:spcPts val="324"/>
              </a:spcBef>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1 cohort study</a:t>
            </a:r>
          </a:p>
          <a:p>
            <a:pPr marL="781812" lvl="1" indent="-342900" eaLnBrk="1" fontAlgn="auto" hangingPunct="1">
              <a:spcBef>
                <a:spcPts val="324"/>
              </a:spcBef>
              <a:spcAft>
                <a:spcPts val="0"/>
              </a:spcAft>
              <a:buFont typeface="Arial" panose="020B0604020202020204" pitchFamily="34" charset="0"/>
              <a:buChar char="•"/>
              <a:defRPr/>
            </a:pPr>
            <a:r>
              <a:rPr lang="en-US" sz="2400" dirty="0" smtClean="0">
                <a:solidFill>
                  <a:schemeClr val="tx1"/>
                </a:solidFill>
                <a:latin typeface="Lucida Sans" panose="020B0602030504020204" pitchFamily="34" charset="0"/>
                <a:cs typeface="Lucida Sans" panose="020B0602030504020204" pitchFamily="34" charset="0"/>
              </a:rPr>
              <a:t>(updated search April 2012 and identified 13 additional studies – all case control or cross sectional self-report surveys</a:t>
            </a:r>
            <a:r>
              <a:rPr lang="en-US" sz="2400" dirty="0" smtClean="0">
                <a:solidFill>
                  <a:schemeClr val="tx1"/>
                </a:solidFill>
              </a:rPr>
              <a:t>)</a:t>
            </a:r>
          </a:p>
          <a:p>
            <a:pPr marL="749808" lvl="3" indent="-182880" eaLnBrk="1" fontAlgn="auto" hangingPunct="1">
              <a:spcAft>
                <a:spcPts val="0"/>
              </a:spcAft>
              <a:buFont typeface="Wingdings 2"/>
              <a:buChar char=""/>
              <a:defRPr/>
            </a:pPr>
            <a:r>
              <a:rPr lang="en-US" dirty="0" smtClean="0">
                <a:solidFill>
                  <a:schemeClr val="tx1"/>
                </a:solidFill>
              </a:rPr>
              <a:t>JAMA 2006;296:1103-15.</a:t>
            </a:r>
          </a:p>
          <a:p>
            <a:pPr marL="365760" indent="-256032" eaLnBrk="1" fontAlgn="auto" hangingPunct="1">
              <a:spcAft>
                <a:spcPts val="0"/>
              </a:spcAft>
              <a:buFont typeface="Wingdings 3"/>
              <a:buChar char=""/>
              <a:defRP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4137532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OM PPT">
  <a:themeElements>
    <a:clrScheme name="Cardiology_Design 1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diology_Design 1 (2)">
      <a:majorFont>
        <a:latin typeface="Centaur MT"/>
        <a:ea typeface="ヒラギノ角ゴ Pro W3"/>
        <a:cs typeface=""/>
      </a:majorFont>
      <a:minorFont>
        <a:latin typeface="Centaur MT"/>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28" charset="-128"/>
          </a:defRPr>
        </a:defPPr>
      </a:lstStyle>
    </a:lnDef>
  </a:objectDefaults>
  <a:extraClrSchemeLst>
    <a:extraClrScheme>
      <a:clrScheme name="Cardiology_Design 1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diology_Design 1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diology_Design 1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diology_Design 1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diology_Design 1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diology_Design 1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diology_Design 1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diology_Design 1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diology_Design 1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diology_Design 1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diology_Design 1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diology_Design 1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DOM PPT</Template>
  <TotalTime>17</TotalTime>
  <Words>1065</Words>
  <Application>Microsoft Office PowerPoint</Application>
  <PresentationFormat>On-screen Show (4:3)</PresentationFormat>
  <Paragraphs>151</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ヒラギノ角ゴ Pro W3</vt:lpstr>
      <vt:lpstr>Centaur MT</vt:lpstr>
      <vt:lpstr>Centaur</vt:lpstr>
      <vt:lpstr>ＭＳ Ｐゴシック</vt:lpstr>
      <vt:lpstr>Times New Roman</vt:lpstr>
      <vt:lpstr>DOM PPT</vt:lpstr>
      <vt:lpstr>Evidence-Based Mentorship</vt:lpstr>
      <vt:lpstr>Competing Interests</vt:lpstr>
      <vt:lpstr>Objectives</vt:lpstr>
      <vt:lpstr>What is mentorship?</vt:lpstr>
      <vt:lpstr>What is mentorship?</vt:lpstr>
      <vt:lpstr>Mentor</vt:lpstr>
      <vt:lpstr>PowerPoint Presentation</vt:lpstr>
      <vt:lpstr>Does it currently happen?</vt:lpstr>
      <vt:lpstr>Why should we care?</vt:lpstr>
      <vt:lpstr>Why should we care?</vt:lpstr>
      <vt:lpstr>Why should we care?</vt:lpstr>
      <vt:lpstr>Gaps in the evidence</vt:lpstr>
      <vt:lpstr>How should the relationship be structured?</vt:lpstr>
      <vt:lpstr>How can we find a mentor?</vt:lpstr>
      <vt:lpstr>Should these people be mentors?</vt:lpstr>
      <vt:lpstr>What are characteristics of effective mentors and mentees? </vt:lpstr>
      <vt:lpstr>What are the actions of an effective mentor?</vt:lpstr>
      <vt:lpstr>What are the characteristics of an effective relationship?</vt:lpstr>
      <vt:lpstr>PowerPoint Presentation</vt:lpstr>
      <vt:lpstr>PowerPoint Presentation</vt:lpstr>
      <vt:lpstr>Toolkit</vt:lpstr>
      <vt:lpstr>A tip:  Stepped care for saying ‘no’</vt:lpstr>
      <vt:lpstr>Ways of saying ‘no’ nicely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slides </vt:lpstr>
    </vt:vector>
  </TitlesOfParts>
  <Company>DC UofT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Lilian Belknap</dc:creator>
  <cp:lastModifiedBy>Lilian Belknap</cp:lastModifiedBy>
  <cp:revision>3</cp:revision>
  <dcterms:created xsi:type="dcterms:W3CDTF">2016-08-24T17:50:22Z</dcterms:created>
  <dcterms:modified xsi:type="dcterms:W3CDTF">2016-08-24T18:08:18Z</dcterms:modified>
</cp:coreProperties>
</file>